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9" r:id="rId5"/>
    <p:sldId id="260" r:id="rId6"/>
    <p:sldId id="261" r:id="rId7"/>
    <p:sldId id="262" r:id="rId8"/>
    <p:sldId id="265" r:id="rId9"/>
    <p:sldId id="267" r:id="rId10"/>
    <p:sldId id="270" r:id="rId11"/>
    <p:sldId id="276" r:id="rId12"/>
    <p:sldId id="274" r:id="rId13"/>
    <p:sldId id="294" r:id="rId14"/>
    <p:sldId id="275" r:id="rId15"/>
    <p:sldId id="273" r:id="rId16"/>
    <p:sldId id="278" r:id="rId17"/>
    <p:sldId id="279" r:id="rId18"/>
    <p:sldId id="282" r:id="rId19"/>
    <p:sldId id="283" r:id="rId20"/>
    <p:sldId id="284" r:id="rId21"/>
    <p:sldId id="290" r:id="rId22"/>
    <p:sldId id="288" r:id="rId23"/>
    <p:sldId id="289" r:id="rId24"/>
    <p:sldId id="281" r:id="rId25"/>
    <p:sldId id="285" r:id="rId26"/>
    <p:sldId id="292" r:id="rId27"/>
    <p:sldId id="293" r:id="rId28"/>
    <p:sldId id="286" r:id="rId29"/>
    <p:sldId id="287" r:id="rId3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FA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9F715DD-B073-45D1-BF2E-8D178FEA3C6D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C89745E-3B79-42DF-AB8B-FA7E39207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8563" cy="3757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817" y="4759643"/>
            <a:ext cx="5504152" cy="4502176"/>
          </a:xfrm>
          <a:noFill/>
          <a:ln/>
        </p:spPr>
        <p:txBody>
          <a:bodyPr wrap="none" anchor="ctr"/>
          <a:lstStyle/>
          <a:p>
            <a:pPr>
              <a:spcBef>
                <a:spcPts val="475"/>
              </a:spcBef>
              <a:tabLst>
                <a:tab pos="0" algn="l"/>
                <a:tab pos="473013" algn="l"/>
                <a:tab pos="947705" algn="l"/>
                <a:tab pos="1422395" algn="l"/>
                <a:tab pos="1897086" algn="l"/>
                <a:tab pos="2371776" algn="l"/>
                <a:tab pos="2846468" algn="l"/>
                <a:tab pos="3321158" algn="l"/>
                <a:tab pos="3795849" algn="l"/>
                <a:tab pos="4270539" algn="l"/>
                <a:tab pos="4745231" algn="l"/>
                <a:tab pos="5219921" algn="l"/>
                <a:tab pos="5694612" algn="l"/>
                <a:tab pos="6169302" algn="l"/>
                <a:tab pos="6643994" algn="l"/>
                <a:tab pos="7118684" algn="l"/>
                <a:tab pos="7593375" algn="l"/>
                <a:tab pos="8068066" algn="l"/>
                <a:tab pos="8542757" algn="l"/>
                <a:tab pos="9017447" algn="l"/>
                <a:tab pos="9492138" algn="l"/>
              </a:tabLst>
            </a:pPr>
            <a:endParaRPr lang="ru-RU" dirty="0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8563" cy="3757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817" y="4759643"/>
            <a:ext cx="5504152" cy="4502176"/>
          </a:xfrm>
          <a:noFill/>
          <a:ln/>
        </p:spPr>
        <p:txBody>
          <a:bodyPr wrap="none" anchor="ctr"/>
          <a:lstStyle/>
          <a:p>
            <a:pPr>
              <a:spcBef>
                <a:spcPts val="475"/>
              </a:spcBef>
              <a:tabLst>
                <a:tab pos="0" algn="l"/>
                <a:tab pos="473013" algn="l"/>
                <a:tab pos="947705" algn="l"/>
                <a:tab pos="1422395" algn="l"/>
                <a:tab pos="1897086" algn="l"/>
                <a:tab pos="2371776" algn="l"/>
                <a:tab pos="2846468" algn="l"/>
                <a:tab pos="3321158" algn="l"/>
                <a:tab pos="3795849" algn="l"/>
                <a:tab pos="4270539" algn="l"/>
                <a:tab pos="4745231" algn="l"/>
                <a:tab pos="5219921" algn="l"/>
                <a:tab pos="5694612" algn="l"/>
                <a:tab pos="6169302" algn="l"/>
                <a:tab pos="6643994" algn="l"/>
                <a:tab pos="7118684" algn="l"/>
                <a:tab pos="7593375" algn="l"/>
                <a:tab pos="8068066" algn="l"/>
                <a:tab pos="8542757" algn="l"/>
                <a:tab pos="9017447" algn="l"/>
                <a:tab pos="9492138" algn="l"/>
              </a:tabLst>
            </a:pPr>
            <a:endParaRPr lang="ru-RU" dirty="0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8563" cy="3757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817" y="4759643"/>
            <a:ext cx="5504152" cy="4502176"/>
          </a:xfrm>
          <a:noFill/>
          <a:ln/>
        </p:spPr>
        <p:txBody>
          <a:bodyPr wrap="none" anchor="ctr"/>
          <a:lstStyle/>
          <a:p>
            <a:pPr>
              <a:spcBef>
                <a:spcPts val="475"/>
              </a:spcBef>
              <a:tabLst>
                <a:tab pos="0" algn="l"/>
                <a:tab pos="473013" algn="l"/>
                <a:tab pos="947705" algn="l"/>
                <a:tab pos="1422395" algn="l"/>
                <a:tab pos="1897086" algn="l"/>
                <a:tab pos="2371776" algn="l"/>
                <a:tab pos="2846468" algn="l"/>
                <a:tab pos="3321158" algn="l"/>
                <a:tab pos="3795849" algn="l"/>
                <a:tab pos="4270539" algn="l"/>
                <a:tab pos="4745231" algn="l"/>
                <a:tab pos="5219921" algn="l"/>
                <a:tab pos="5694612" algn="l"/>
                <a:tab pos="6169302" algn="l"/>
                <a:tab pos="6643994" algn="l"/>
                <a:tab pos="7118684" algn="l"/>
                <a:tab pos="7593375" algn="l"/>
                <a:tab pos="8068066" algn="l"/>
                <a:tab pos="8542757" algn="l"/>
                <a:tab pos="9017447" algn="l"/>
                <a:tab pos="9492138" algn="l"/>
              </a:tabLst>
            </a:pPr>
            <a:endParaRPr lang="ru-RU" dirty="0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8563" cy="3757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817" y="4759643"/>
            <a:ext cx="5504152" cy="4502176"/>
          </a:xfrm>
          <a:noFill/>
          <a:ln/>
        </p:spPr>
        <p:txBody>
          <a:bodyPr wrap="none" anchor="ctr"/>
          <a:lstStyle/>
          <a:p>
            <a:pPr>
              <a:spcBef>
                <a:spcPts val="475"/>
              </a:spcBef>
              <a:tabLst>
                <a:tab pos="0" algn="l"/>
                <a:tab pos="473013" algn="l"/>
                <a:tab pos="947705" algn="l"/>
                <a:tab pos="1422395" algn="l"/>
                <a:tab pos="1897086" algn="l"/>
                <a:tab pos="2371776" algn="l"/>
                <a:tab pos="2846468" algn="l"/>
                <a:tab pos="3321158" algn="l"/>
                <a:tab pos="3795849" algn="l"/>
                <a:tab pos="4270539" algn="l"/>
                <a:tab pos="4745231" algn="l"/>
                <a:tab pos="5219921" algn="l"/>
                <a:tab pos="5694612" algn="l"/>
                <a:tab pos="6169302" algn="l"/>
                <a:tab pos="6643994" algn="l"/>
                <a:tab pos="7118684" algn="l"/>
                <a:tab pos="7593375" algn="l"/>
                <a:tab pos="8068066" algn="l"/>
                <a:tab pos="8542757" algn="l"/>
                <a:tab pos="9017447" algn="l"/>
                <a:tab pos="9492138" algn="l"/>
              </a:tabLst>
            </a:pPr>
            <a:endParaRPr lang="ru-RU" dirty="0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8563" cy="3757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817" y="4759643"/>
            <a:ext cx="5504152" cy="4502176"/>
          </a:xfrm>
          <a:noFill/>
          <a:ln/>
        </p:spPr>
        <p:txBody>
          <a:bodyPr wrap="none" anchor="ctr"/>
          <a:lstStyle/>
          <a:p>
            <a:pPr>
              <a:spcBef>
                <a:spcPts val="475"/>
              </a:spcBef>
              <a:tabLst>
                <a:tab pos="0" algn="l"/>
                <a:tab pos="473013" algn="l"/>
                <a:tab pos="947705" algn="l"/>
                <a:tab pos="1422395" algn="l"/>
                <a:tab pos="1897086" algn="l"/>
                <a:tab pos="2371776" algn="l"/>
                <a:tab pos="2846468" algn="l"/>
                <a:tab pos="3321158" algn="l"/>
                <a:tab pos="3795849" algn="l"/>
                <a:tab pos="4270539" algn="l"/>
                <a:tab pos="4745231" algn="l"/>
                <a:tab pos="5219921" algn="l"/>
                <a:tab pos="5694612" algn="l"/>
                <a:tab pos="6169302" algn="l"/>
                <a:tab pos="6643994" algn="l"/>
                <a:tab pos="7118684" algn="l"/>
                <a:tab pos="7593375" algn="l"/>
                <a:tab pos="8068066" algn="l"/>
                <a:tab pos="8542757" algn="l"/>
                <a:tab pos="9017447" algn="l"/>
                <a:tab pos="9492138" algn="l"/>
              </a:tabLst>
            </a:pPr>
            <a:endParaRPr lang="ru-RU" dirty="0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8563" cy="37576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817" y="4759643"/>
            <a:ext cx="5504152" cy="4502176"/>
          </a:xfrm>
          <a:noFill/>
          <a:ln/>
        </p:spPr>
        <p:txBody>
          <a:bodyPr wrap="none" anchor="ctr"/>
          <a:lstStyle/>
          <a:p>
            <a:pPr>
              <a:spcBef>
                <a:spcPts val="475"/>
              </a:spcBef>
              <a:tabLst>
                <a:tab pos="0" algn="l"/>
                <a:tab pos="473013" algn="l"/>
                <a:tab pos="947705" algn="l"/>
                <a:tab pos="1422395" algn="l"/>
                <a:tab pos="1897086" algn="l"/>
                <a:tab pos="2371776" algn="l"/>
                <a:tab pos="2846468" algn="l"/>
                <a:tab pos="3321158" algn="l"/>
                <a:tab pos="3795849" algn="l"/>
                <a:tab pos="4270539" algn="l"/>
                <a:tab pos="4745231" algn="l"/>
                <a:tab pos="5219921" algn="l"/>
                <a:tab pos="5694612" algn="l"/>
                <a:tab pos="6169302" algn="l"/>
                <a:tab pos="6643994" algn="l"/>
                <a:tab pos="7118684" algn="l"/>
                <a:tab pos="7593375" algn="l"/>
                <a:tab pos="8068066" algn="l"/>
                <a:tab pos="8542757" algn="l"/>
                <a:tab pos="9017447" algn="l"/>
                <a:tab pos="9492138" algn="l"/>
              </a:tabLst>
            </a:pPr>
            <a:endParaRPr lang="ru-RU" dirty="0" smtClean="0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81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76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09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FDD89-DFC2-40A0-9569-0965F4B2A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41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521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89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0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44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64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73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018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/>
              <a:pPr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14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emf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3.em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43.emf"/><Relationship Id="rId4" Type="http://schemas.openxmlformats.org/officeDocument/2006/relationships/image" Target="../media/image82.jpeg"/><Relationship Id="rId9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3.emf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13710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оле 3"/>
          <p:cNvSpPr txBox="1"/>
          <p:nvPr/>
        </p:nvSpPr>
        <p:spPr>
          <a:xfrm>
            <a:off x="263436" y="2500306"/>
            <a:ext cx="8707069" cy="19195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spc="50" dirty="0" err="1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Муртузалиевой</a:t>
            </a:r>
            <a:r>
              <a:rPr lang="ru-RU" sz="4800" b="1" spc="50" dirty="0" smtClean="0">
                <a:ln>
                  <a:noFill/>
                </a:ln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spc="50" dirty="0" err="1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Асият</a:t>
            </a:r>
            <a:r>
              <a:rPr lang="ru-RU" sz="4800" b="1" spc="50" dirty="0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4800" b="1" spc="50" dirty="0" err="1" smtClean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Казбековны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H:\конкурс воспитатель года\04e25dd0207577257bfdf8aa0d9d07f7-800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85728"/>
            <a:ext cx="6429420" cy="1928826"/>
          </a:xfrm>
          <a:prstGeom prst="rect">
            <a:avLst/>
          </a:prstGeom>
          <a:noFill/>
        </p:spPr>
      </p:pic>
      <p:pic>
        <p:nvPicPr>
          <p:cNvPr id="5" name="Picture 2" descr="E:\работа\UOQY7141.JPG"/>
          <p:cNvPicPr>
            <a:picLocks noChangeAspect="1" noChangeArrowheads="1"/>
          </p:cNvPicPr>
          <p:nvPr/>
        </p:nvPicPr>
        <p:blipFill>
          <a:blip r:embed="rId4" cstate="print"/>
          <a:srcRect l="29911" t="9821" r="23214"/>
          <a:stretch>
            <a:fillRect/>
          </a:stretch>
        </p:blipFill>
        <p:spPr bwMode="auto">
          <a:xfrm>
            <a:off x="214282" y="2786058"/>
            <a:ext cx="1500198" cy="3886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62657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46"/>
          <p:cNvSpPr txBox="1"/>
          <p:nvPr/>
        </p:nvSpPr>
        <p:spPr>
          <a:xfrm>
            <a:off x="827584" y="0"/>
            <a:ext cx="7259320" cy="96348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Calibri"/>
                <a:cs typeface="Times New Roman"/>
              </a:rPr>
              <a:t>Документы и материалы по самообразованию</a:t>
            </a:r>
            <a:endParaRPr lang="ru-RU" sz="1100" b="1" dirty="0">
              <a:effectLst/>
              <a:ea typeface="Calibri"/>
              <a:cs typeface="Times New Roman"/>
            </a:endParaRPr>
          </a:p>
        </p:txBody>
      </p:sp>
      <p:sp>
        <p:nvSpPr>
          <p:cNvPr id="4" name="Поле 81"/>
          <p:cNvSpPr txBox="1"/>
          <p:nvPr/>
        </p:nvSpPr>
        <p:spPr>
          <a:xfrm>
            <a:off x="251520" y="1052736"/>
            <a:ext cx="8568952" cy="442002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Курсы повышения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квалификации:</a:t>
            </a:r>
            <a:endParaRPr lang="ru-RU" sz="20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                                 Т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ема </a:t>
            </a:r>
            <a:r>
              <a:rPr lang="ru-RU" sz="2000" b="1" dirty="0">
                <a:effectLst/>
                <a:latin typeface="Times New Roman"/>
                <a:ea typeface="Calibri"/>
                <a:cs typeface="Times New Roman"/>
              </a:rPr>
              <a:t>по </a:t>
            </a: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самообразованию:                                                                       «Развитие связной речи у детей дошкольного возраста»  </a:t>
            </a:r>
            <a:endParaRPr lang="ru-RU" sz="2000" b="1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ea typeface="Calibri"/>
                <a:cs typeface="Times New Roman"/>
              </a:rPr>
              <a:t> </a:t>
            </a:r>
          </a:p>
        </p:txBody>
      </p:sp>
      <p:pic>
        <p:nvPicPr>
          <p:cNvPr id="5122" name="Picture 2" descr="C:\Users\ХОЗЯИН\Desktop\грамоты\IMG_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5242805" cy="4032448"/>
          </a:xfrm>
          <a:prstGeom prst="rect">
            <a:avLst/>
          </a:prstGeom>
          <a:noFill/>
        </p:spPr>
      </p:pic>
      <p:pic>
        <p:nvPicPr>
          <p:cNvPr id="1026" name="Picture 2" descr="C:\Users\DNS\Desktop\воспитатель года 2022\IMG-20220314-WA0021.jpg"/>
          <p:cNvPicPr>
            <a:picLocks noChangeAspect="1" noChangeArrowheads="1"/>
          </p:cNvPicPr>
          <p:nvPr/>
        </p:nvPicPr>
        <p:blipFill>
          <a:blip r:embed="rId4" cstate="print"/>
          <a:srcRect t="4546"/>
          <a:stretch>
            <a:fillRect/>
          </a:stretch>
        </p:blipFill>
        <p:spPr bwMode="auto">
          <a:xfrm>
            <a:off x="5580112" y="1196752"/>
            <a:ext cx="3563888" cy="4535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338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57"/>
          <p:cNvSpPr txBox="1">
            <a:spLocks noChangeArrowheads="1"/>
          </p:cNvSpPr>
          <p:nvPr/>
        </p:nvSpPr>
        <p:spPr bwMode="auto">
          <a:xfrm>
            <a:off x="171257" y="3456306"/>
            <a:ext cx="4486910" cy="183255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0" tIns="0" rIns="0" bIns="0" anchor="t" anchorCtr="0" upright="1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59"/>
          <p:cNvSpPr txBox="1">
            <a:spLocks noChangeArrowheads="1"/>
          </p:cNvSpPr>
          <p:nvPr/>
        </p:nvSpPr>
        <p:spPr bwMode="auto">
          <a:xfrm>
            <a:off x="4359151" y="6203960"/>
            <a:ext cx="4646295" cy="183255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0" tIns="0" rIns="0" bIns="0" anchor="t" anchorCtr="0" upright="1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214290"/>
            <a:ext cx="46277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Мое педагогическое кредо:</a:t>
            </a:r>
          </a:p>
          <a:p>
            <a:pPr algn="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«Я в ответе за тех, кого воспитываю и обучаю»</a:t>
            </a:r>
          </a:p>
          <a:p>
            <a:pPr algn="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                Мой девиз: </a:t>
            </a:r>
          </a:p>
          <a:p>
            <a:pPr algn="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714356"/>
            <a:ext cx="4000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6" charset="0"/>
              </a:rPr>
              <a:t> </a:t>
            </a:r>
          </a:p>
          <a:p>
            <a:endParaRPr lang="ru-RU" b="1" dirty="0" smtClean="0">
              <a:solidFill>
                <a:srgbClr val="003300"/>
              </a:solidFill>
              <a:latin typeface="Times New Roman" pitchFamily="16" charset="0"/>
            </a:endParaRPr>
          </a:p>
          <a:p>
            <a:endParaRPr lang="ru-RU" b="1" dirty="0" smtClean="0">
              <a:solidFill>
                <a:srgbClr val="003300"/>
              </a:solidFill>
              <a:latin typeface="Times New Roman" pitchFamily="16" charset="0"/>
            </a:endParaRPr>
          </a:p>
          <a:p>
            <a:endParaRPr lang="ru-RU" b="1" dirty="0" smtClean="0">
              <a:solidFill>
                <a:srgbClr val="003300"/>
              </a:solidFill>
              <a:latin typeface="Times New Roman" pitchFamily="16" charset="0"/>
            </a:endParaRPr>
          </a:p>
          <a:p>
            <a:endParaRPr lang="ru-RU" b="1" dirty="0" smtClean="0">
              <a:solidFill>
                <a:srgbClr val="003300"/>
              </a:solidFill>
              <a:latin typeface="Times New Roman" pitchFamily="16" charset="0"/>
            </a:endParaRPr>
          </a:p>
          <a:p>
            <a:endParaRPr lang="ru-RU" b="1" dirty="0" smtClean="0">
              <a:solidFill>
                <a:srgbClr val="003300"/>
              </a:solidFill>
              <a:latin typeface="Times New Roman" pitchFamily="16" charset="0"/>
            </a:endParaRP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6" charset="0"/>
              </a:rPr>
              <a:t>«Я знаю, я умею, я смогу, 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6" charset="0"/>
              </a:rPr>
              <a:t>Я выбор сделаю, и сделаю как надо.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6" charset="0"/>
              </a:rPr>
              <a:t>Я информации переосмыслю груду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6" charset="0"/>
              </a:rPr>
              <a:t>Ребенка счастье - вот моя награда.»</a:t>
            </a:r>
            <a:endParaRPr lang="ru-RU" dirty="0"/>
          </a:p>
        </p:txBody>
      </p:sp>
      <p:pic>
        <p:nvPicPr>
          <p:cNvPr id="2051" name="Picture 3" descr="E:\работа\IMG_4653.JPG"/>
          <p:cNvPicPr>
            <a:picLocks noChangeAspect="1" noChangeArrowheads="1"/>
          </p:cNvPicPr>
          <p:nvPr/>
        </p:nvPicPr>
        <p:blipFill>
          <a:blip r:embed="rId3" cstate="print"/>
          <a:srcRect t="3922" r="1516" b="3921"/>
          <a:stretch>
            <a:fillRect/>
          </a:stretch>
        </p:blipFill>
        <p:spPr bwMode="auto">
          <a:xfrm>
            <a:off x="4286248" y="3603725"/>
            <a:ext cx="4429156" cy="3111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E:\работа\IMG_4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3929090" cy="2889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E:\работа\IMG_4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2852022"/>
            <a:ext cx="3000396" cy="3863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8646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42910" y="214290"/>
            <a:ext cx="71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Формула успеха: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Успех = порядочность +работоспособность +творчество +целеустремленность +доброта +инициативность + терпимость +активная жизненная позиция.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ClrTx/>
              <a:buSzTx/>
              <a:buFontTx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Педагогическая философия: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«Воспитание – великое дело : им решается участь человека. Орудием и посредником воспитания  должна быть любовь»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ClrTx/>
              <a:buSzTx/>
              <a:buFontTx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самообразовательной работы: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«Развитие связной речи у детей дошкольного возраста»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ХОЗЯИН\Desktop\IMG_0593.JPG"/>
          <p:cNvPicPr>
            <a:picLocks noChangeAspect="1" noChangeArrowheads="1"/>
          </p:cNvPicPr>
          <p:nvPr/>
        </p:nvPicPr>
        <p:blipFill>
          <a:blip r:embed="rId3" cstate="print"/>
          <a:srcRect t="5172" b="18534"/>
          <a:stretch>
            <a:fillRect/>
          </a:stretch>
        </p:blipFill>
        <p:spPr bwMode="auto">
          <a:xfrm>
            <a:off x="0" y="2500306"/>
            <a:ext cx="4140200" cy="4214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ХОЗЯИН\Desktop\FEIW9222.JPG"/>
          <p:cNvPicPr>
            <a:picLocks noChangeAspect="1" noChangeArrowheads="1"/>
          </p:cNvPicPr>
          <p:nvPr/>
        </p:nvPicPr>
        <p:blipFill>
          <a:blip r:embed="rId4" cstate="print"/>
          <a:srcRect t="21263" r="10714" b="-516"/>
          <a:stretch>
            <a:fillRect/>
          </a:stretch>
        </p:blipFill>
        <p:spPr bwMode="auto">
          <a:xfrm>
            <a:off x="6286480" y="3714752"/>
            <a:ext cx="2857520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ХОЗЯИН\Desktop\Новая папка\RWJT5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214290"/>
            <a:ext cx="1714480" cy="3357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7" descr="E:\работа\RGQR1653.JPG"/>
          <p:cNvPicPr>
            <a:picLocks noChangeAspect="1" noChangeArrowheads="1"/>
          </p:cNvPicPr>
          <p:nvPr/>
        </p:nvPicPr>
        <p:blipFill>
          <a:blip r:embed="rId6" cstate="print"/>
          <a:srcRect t="7716" b="21296"/>
          <a:stretch>
            <a:fillRect/>
          </a:stretch>
        </p:blipFill>
        <p:spPr bwMode="auto">
          <a:xfrm>
            <a:off x="4286248" y="3571852"/>
            <a:ext cx="2085975" cy="328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ХОЗЯИН\Desktop\Новая папка\RZYZ1713.JPG"/>
          <p:cNvPicPr>
            <a:picLocks noChangeAspect="1" noChangeArrowheads="1"/>
          </p:cNvPicPr>
          <p:nvPr/>
        </p:nvPicPr>
        <p:blipFill>
          <a:blip r:embed="rId7" cstate="print"/>
          <a:srcRect l="8463" t="8470" r="13258" b="12476"/>
          <a:stretch>
            <a:fillRect/>
          </a:stretch>
        </p:blipFill>
        <p:spPr bwMode="auto">
          <a:xfrm>
            <a:off x="4643438" y="2214554"/>
            <a:ext cx="2643206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062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ХОЗЯИН\Desktop\IMG_1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3251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ХОЗЯИН\Desktop\IMG_0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736"/>
            <a:ext cx="2870200" cy="383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ХОЗЯИН\Desktop\06052011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8868"/>
            <a:ext cx="1639887" cy="2185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ХОЗЯИН\Desktop\YCNA4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643446"/>
            <a:ext cx="1562100" cy="208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ХОЗЯИН\Desktop\IMG_7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2857496"/>
            <a:ext cx="3690942" cy="3690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ХОЗЯИН\Desktop\GSZN05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2495550"/>
            <a:ext cx="2190750" cy="436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C:\Users\ХОЗЯИН\Desktop\IMG_46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0"/>
            <a:ext cx="3625839" cy="2714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е 69"/>
          <p:cNvSpPr txBox="1"/>
          <p:nvPr/>
        </p:nvSpPr>
        <p:spPr>
          <a:xfrm>
            <a:off x="169235" y="3486151"/>
            <a:ext cx="4366895" cy="18325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70"/>
          <p:cNvSpPr txBox="1"/>
          <p:nvPr/>
        </p:nvSpPr>
        <p:spPr>
          <a:xfrm>
            <a:off x="4544704" y="6024508"/>
            <a:ext cx="4465320" cy="26520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Родит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42852"/>
            <a:ext cx="864399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– воспитатель детского сада. Эта профессия заставляет меня забыть про проблемы, ощущать себя всегда здоровой, энергичной и всегда находиться в мире сказочного детства. Я стараюсь быть для детей другом, к каждому найти свой  подход. Стараюсь понять детей, чтобы дать им знания не только о жизни, но и воспитать в них личность.</a:t>
            </a:r>
          </a:p>
          <a:p>
            <a:pPr indent="449263"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– воспитатель, потому что мне нравится живой контакт с детьми, мне нравится с ними беседовать, играть, танцевать, заниматься творчеством, петь песни, у меня есть возможность быть рядом с ними разноплановым специалистом.</a:t>
            </a:r>
          </a:p>
          <a:p>
            <a:pPr indent="449263"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согласна с мнением Сухомлинского о том , что «Духовная жизнь ребенка полноценна лишь тогда, когда он живет в мире сказок, музыки, творчества. Без этого он засушенный цветок.»  </a:t>
            </a:r>
          </a:p>
          <a:p>
            <a:pPr indent="449263"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Забота о здоровье-это важнейший труд воспитателя. Воспитание здорового поколения первоочередная задача педагога, ведь не зря говорят в здоровом теле – здоровый дух. Я много бываю с детьми на свежем воздухе, играю в различные подвижные и спортивные игры.</a:t>
            </a:r>
          </a:p>
          <a:p>
            <a:pPr indent="449263" algn="just" eaLnBrk="0" hangingPunct="0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Детям доставляет огромное удовольствие выполнять мои трудовые поручения: мы вместе ухаживаем за цветником, деревьями, приводим в порядок участок. Дети очень счастливы, когда видят   результат своей работы, а я счастлива от того, как они с бережно относятся к окружающему миру.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buClrTx/>
              <a:buSzTx/>
              <a:buFontTx/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ХОЗЯИН\Desktop\Новая папка\XWIF8254.JPG"/>
          <p:cNvPicPr>
            <a:picLocks noChangeAspect="1" noChangeArrowheads="1"/>
          </p:cNvPicPr>
          <p:nvPr/>
        </p:nvPicPr>
        <p:blipFill>
          <a:blip r:embed="rId3" cstate="print"/>
          <a:srcRect l="8314" r="10200"/>
          <a:stretch>
            <a:fillRect/>
          </a:stretch>
        </p:blipFill>
        <p:spPr bwMode="auto">
          <a:xfrm>
            <a:off x="0" y="3429000"/>
            <a:ext cx="3500462" cy="1933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ХОЗЯИН\Desktop\Новая папка\WLPD5642.JPG"/>
          <p:cNvPicPr>
            <a:picLocks noChangeAspect="1" noChangeArrowheads="1"/>
          </p:cNvPicPr>
          <p:nvPr/>
        </p:nvPicPr>
        <p:blipFill>
          <a:blip r:embed="rId4" cstate="print"/>
          <a:srcRect l="18183" r="6817"/>
          <a:stretch>
            <a:fillRect/>
          </a:stretch>
        </p:blipFill>
        <p:spPr bwMode="auto">
          <a:xfrm>
            <a:off x="5500694" y="3429000"/>
            <a:ext cx="3429024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ХОЗЯИН\Desktop\Новая папка\BSOC0406.JPG"/>
          <p:cNvPicPr>
            <a:picLocks noChangeAspect="1" noChangeArrowheads="1"/>
          </p:cNvPicPr>
          <p:nvPr/>
        </p:nvPicPr>
        <p:blipFill>
          <a:blip r:embed="rId5" cstate="print"/>
          <a:srcRect t="18166" r="4575" b="6575"/>
          <a:stretch>
            <a:fillRect/>
          </a:stretch>
        </p:blipFill>
        <p:spPr bwMode="auto">
          <a:xfrm>
            <a:off x="467544" y="4786322"/>
            <a:ext cx="4071966" cy="2071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ХОЗЯИН\Desktop\Новая папка\GHMUE6925.JPG"/>
          <p:cNvPicPr>
            <a:picLocks noChangeAspect="1" noChangeArrowheads="1"/>
          </p:cNvPicPr>
          <p:nvPr/>
        </p:nvPicPr>
        <p:blipFill>
          <a:blip r:embed="rId6" cstate="print"/>
          <a:srcRect l="13414" t="17391" r="10365" b="25543"/>
          <a:stretch>
            <a:fillRect/>
          </a:stretch>
        </p:blipFill>
        <p:spPr bwMode="auto">
          <a:xfrm>
            <a:off x="2987824" y="3429000"/>
            <a:ext cx="3571900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278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работа\IMG_E5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2343413" cy="248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E:\работа\IMG_9785.JPG"/>
          <p:cNvPicPr>
            <a:picLocks noChangeAspect="1" noChangeArrowheads="1"/>
          </p:cNvPicPr>
          <p:nvPr/>
        </p:nvPicPr>
        <p:blipFill>
          <a:blip r:embed="rId4" cstate="print"/>
          <a:srcRect l="7353" t="4212" r="11765" b="18342"/>
          <a:stretch>
            <a:fillRect/>
          </a:stretch>
        </p:blipFill>
        <p:spPr bwMode="auto">
          <a:xfrm>
            <a:off x="3000364" y="0"/>
            <a:ext cx="3929090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ХОЗЯИН\Desktop\FKXZ1165.JPG"/>
          <p:cNvPicPr>
            <a:picLocks noChangeAspect="1" noChangeArrowheads="1"/>
          </p:cNvPicPr>
          <p:nvPr/>
        </p:nvPicPr>
        <p:blipFill>
          <a:blip r:embed="rId5" cstate="print"/>
          <a:srcRect l="8333" t="11765" r="8510" b="11765"/>
          <a:stretch>
            <a:fillRect/>
          </a:stretch>
        </p:blipFill>
        <p:spPr bwMode="auto">
          <a:xfrm>
            <a:off x="142844" y="2857496"/>
            <a:ext cx="4014846" cy="2768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работа\MXKQ0547.JPG"/>
          <p:cNvPicPr>
            <a:picLocks noChangeAspect="1" noChangeArrowheads="1"/>
          </p:cNvPicPr>
          <p:nvPr/>
        </p:nvPicPr>
        <p:blipFill>
          <a:blip r:embed="rId6" cstate="print"/>
          <a:srcRect t="18229" b="11458"/>
          <a:stretch>
            <a:fillRect/>
          </a:stretch>
        </p:blipFill>
        <p:spPr bwMode="auto">
          <a:xfrm>
            <a:off x="5357818" y="2285992"/>
            <a:ext cx="365760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ХОЗЯИН\Desktop\Новая папка\DFLN87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3929066"/>
            <a:ext cx="3705225" cy="278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29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8929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Профессия воспитателя стала моим призванием, помогла найти свою дорогу, свое место в жизни, дала возможность искренне отдаваться любимому делу, отдавать свою любовь , знания детям и не сгорать от этого, а становиться чище и богаче душой.</a:t>
            </a:r>
          </a:p>
          <a:p>
            <a:pPr algn="just"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счастлива, что связала себя крепкими связями с великим и прекрасным делом –воспитанием детей. Я научилась просыпаться ежедневно в ожидании чуда.</a:t>
            </a:r>
          </a:p>
          <a:p>
            <a:pPr algn="just" eaLnBrk="0" hangingPunct="0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 меня сложилось такое ощущение, что воспитывая детей, я воспитываю себя.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ХОЗЯИН\Desktop\IMG_047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57554" y="2285992"/>
            <a:ext cx="2021556" cy="1571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ХОЗЯИН\Desktop\GBYI2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5992"/>
            <a:ext cx="3514725" cy="1971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E:\работа\IMG_3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2071678"/>
            <a:ext cx="4286248" cy="392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E:\работа\IMG_9634.JPG"/>
          <p:cNvPicPr>
            <a:picLocks noChangeAspect="1" noChangeArrowheads="1"/>
          </p:cNvPicPr>
          <p:nvPr/>
        </p:nvPicPr>
        <p:blipFill>
          <a:blip r:embed="rId6" cstate="print"/>
          <a:srcRect l="6127" t="17256" r="10539"/>
          <a:stretch>
            <a:fillRect/>
          </a:stretch>
        </p:blipFill>
        <p:spPr bwMode="auto">
          <a:xfrm>
            <a:off x="214282" y="3775084"/>
            <a:ext cx="4857784" cy="3082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4566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абота\GSZN0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495550"/>
            <a:ext cx="2714612" cy="436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E:\работа\XTOA03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533775" cy="159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E:\работа\XZBJ1889.JPG"/>
          <p:cNvPicPr>
            <a:picLocks noChangeAspect="1" noChangeArrowheads="1"/>
          </p:cNvPicPr>
          <p:nvPr/>
        </p:nvPicPr>
        <p:blipFill>
          <a:blip r:embed="rId4" cstate="print"/>
          <a:srcRect t="11450"/>
          <a:stretch>
            <a:fillRect/>
          </a:stretch>
        </p:blipFill>
        <p:spPr bwMode="auto">
          <a:xfrm>
            <a:off x="3857620" y="0"/>
            <a:ext cx="5000625" cy="3314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Users\ХОЗЯИН\Desktop\Новая папка\MFXZ1847.JPG"/>
          <p:cNvPicPr>
            <a:picLocks noChangeAspect="1" noChangeArrowheads="1"/>
          </p:cNvPicPr>
          <p:nvPr/>
        </p:nvPicPr>
        <p:blipFill>
          <a:blip r:embed="rId5" cstate="print"/>
          <a:srcRect l="3996" t="12914" r="5417" b="8886"/>
          <a:stretch>
            <a:fillRect/>
          </a:stretch>
        </p:blipFill>
        <p:spPr bwMode="auto">
          <a:xfrm>
            <a:off x="0" y="1428736"/>
            <a:ext cx="3786246" cy="2500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E:\работа\YCNA4625.JPG"/>
          <p:cNvPicPr>
            <a:picLocks noChangeAspect="1" noChangeArrowheads="1"/>
          </p:cNvPicPr>
          <p:nvPr/>
        </p:nvPicPr>
        <p:blipFill>
          <a:blip r:embed="rId6" cstate="print"/>
          <a:srcRect l="4121" t="12346" b="3086"/>
          <a:stretch>
            <a:fillRect/>
          </a:stretch>
        </p:blipFill>
        <p:spPr bwMode="auto">
          <a:xfrm>
            <a:off x="2928926" y="2943206"/>
            <a:ext cx="3324224" cy="3914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E:\работа\IMG_4655.JPG"/>
          <p:cNvPicPr>
            <a:picLocks noChangeAspect="1" noChangeArrowheads="1"/>
          </p:cNvPicPr>
          <p:nvPr/>
        </p:nvPicPr>
        <p:blipFill>
          <a:blip r:embed="rId7" cstate="print"/>
          <a:srcRect t="14842" r="16813" b="13918"/>
          <a:stretch>
            <a:fillRect/>
          </a:stretch>
        </p:blipFill>
        <p:spPr bwMode="auto">
          <a:xfrm>
            <a:off x="0" y="3786142"/>
            <a:ext cx="3000396" cy="3071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92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1"/>
          <p:cNvSpPr>
            <a:spLocks noChangeArrowheads="1"/>
          </p:cNvSpPr>
          <p:nvPr/>
        </p:nvSpPr>
        <p:spPr bwMode="auto">
          <a:xfrm>
            <a:off x="0" y="347663"/>
            <a:ext cx="9144000" cy="1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0038" y="5580063"/>
            <a:ext cx="1106487" cy="1125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3089275"/>
            <a:ext cx="1800225" cy="871538"/>
          </a:xfrm>
          <a:custGeom>
            <a:avLst/>
            <a:gdLst>
              <a:gd name="T0" fmla="*/ 742762 w 1835150"/>
              <a:gd name="T1" fmla="*/ 0 h 590550"/>
              <a:gd name="T2" fmla="*/ 1485521 w 1835150"/>
              <a:gd name="T3" fmla="*/ 21357585 h 590550"/>
              <a:gd name="T4" fmla="*/ 742762 w 1835150"/>
              <a:gd name="T5" fmla="*/ 42715123 h 590550"/>
              <a:gd name="T6" fmla="*/ 0 w 1835150"/>
              <a:gd name="T7" fmla="*/ 21357585 h 590550"/>
              <a:gd name="T8" fmla="*/ 0 60000 65536"/>
              <a:gd name="T9" fmla="*/ 0 60000 65536"/>
              <a:gd name="T10" fmla="*/ 0 60000 65536"/>
              <a:gd name="T11" fmla="*/ 0 60000 65536"/>
              <a:gd name="T12" fmla="*/ 86486 w 1835150"/>
              <a:gd name="T13" fmla="*/ 86486 h 590550"/>
              <a:gd name="T14" fmla="*/ 1748664 w 1835150"/>
              <a:gd name="T15" fmla="*/ 504064 h 5905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90550">
                <a:moveTo>
                  <a:pt x="295275" y="0"/>
                </a:moveTo>
                <a:lnTo>
                  <a:pt x="295274" y="0"/>
                </a:lnTo>
                <a:cubicBezTo>
                  <a:pt x="132199" y="0"/>
                  <a:pt x="0" y="132199"/>
                  <a:pt x="0" y="295274"/>
                </a:cubicBezTo>
                <a:lnTo>
                  <a:pt x="0" y="295275"/>
                </a:lnTo>
                <a:cubicBezTo>
                  <a:pt x="0" y="458350"/>
                  <a:pt x="132199" y="590549"/>
                  <a:pt x="295274" y="590550"/>
                </a:cubicBezTo>
                <a:lnTo>
                  <a:pt x="1539875" y="590550"/>
                </a:lnTo>
                <a:cubicBezTo>
                  <a:pt x="1702950" y="590549"/>
                  <a:pt x="1835150" y="458350"/>
                  <a:pt x="1835150" y="295275"/>
                </a:cubicBezTo>
                <a:cubicBezTo>
                  <a:pt x="1835150" y="132199"/>
                  <a:pt x="1702950" y="0"/>
                  <a:pt x="1539875" y="0"/>
                </a:cubicBezTo>
                <a:close/>
              </a:path>
            </a:pathLst>
          </a:custGeom>
          <a:solidFill>
            <a:srgbClr val="FF8080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Результаты выполнения программы</a:t>
            </a: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1079500"/>
            <a:ext cx="1835150" cy="720725"/>
          </a:xfrm>
          <a:custGeom>
            <a:avLst/>
            <a:gdLst>
              <a:gd name="T0" fmla="*/ 917575 w 1835150"/>
              <a:gd name="T1" fmla="*/ 0 h 571500"/>
              <a:gd name="T2" fmla="*/ 1835150 w 1835150"/>
              <a:gd name="T3" fmla="*/ 3666685 h 571500"/>
              <a:gd name="T4" fmla="*/ 917575 w 1835150"/>
              <a:gd name="T5" fmla="*/ 7333345 h 571500"/>
              <a:gd name="T6" fmla="*/ 0 w 1835150"/>
              <a:gd name="T7" fmla="*/ 3666685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Повышение квалификации</a:t>
            </a: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1979613"/>
            <a:ext cx="1800225" cy="960437"/>
          </a:xfrm>
          <a:custGeom>
            <a:avLst/>
            <a:gdLst>
              <a:gd name="T0" fmla="*/ 742762 w 1835150"/>
              <a:gd name="T1" fmla="*/ 0 h 720725"/>
              <a:gd name="T2" fmla="*/ 1485521 w 1835150"/>
              <a:gd name="T3" fmla="*/ 8480704 h 720725"/>
              <a:gd name="T4" fmla="*/ 742762 w 1835150"/>
              <a:gd name="T5" fmla="*/ 16961366 h 720725"/>
              <a:gd name="T6" fmla="*/ 0 w 1835150"/>
              <a:gd name="T7" fmla="*/ 8480704 h 720725"/>
              <a:gd name="T8" fmla="*/ 0 60000 65536"/>
              <a:gd name="T9" fmla="*/ 0 60000 65536"/>
              <a:gd name="T10" fmla="*/ 0 60000 65536"/>
              <a:gd name="T11" fmla="*/ 0 60000 65536"/>
              <a:gd name="T12" fmla="*/ 105550 w 1835150"/>
              <a:gd name="T13" fmla="*/ 105550 h 720725"/>
              <a:gd name="T14" fmla="*/ 1729600 w 1835150"/>
              <a:gd name="T15" fmla="*/ 615175 h 720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720725">
                <a:moveTo>
                  <a:pt x="360363" y="0"/>
                </a:moveTo>
                <a:lnTo>
                  <a:pt x="360362" y="0"/>
                </a:lnTo>
                <a:cubicBezTo>
                  <a:pt x="161340" y="0"/>
                  <a:pt x="0" y="161340"/>
                  <a:pt x="0" y="360362"/>
                </a:cubicBezTo>
                <a:lnTo>
                  <a:pt x="0" y="360363"/>
                </a:lnTo>
                <a:cubicBezTo>
                  <a:pt x="0" y="559385"/>
                  <a:pt x="161340" y="720725"/>
                  <a:pt x="360362" y="720726"/>
                </a:cubicBezTo>
                <a:lnTo>
                  <a:pt x="1474788" y="720725"/>
                </a:lnTo>
                <a:cubicBezTo>
                  <a:pt x="1673810" y="720724"/>
                  <a:pt x="1835151" y="559384"/>
                  <a:pt x="1835151" y="360362"/>
                </a:cubicBezTo>
                <a:lnTo>
                  <a:pt x="1835150" y="360363"/>
                </a:lnTo>
                <a:cubicBezTo>
                  <a:pt x="1835150" y="161340"/>
                  <a:pt x="1673809" y="0"/>
                  <a:pt x="1474787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222268"/>
                </a:solidFill>
                <a:latin typeface="Georgia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Методическая деятельность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5040313"/>
            <a:ext cx="1800225" cy="720725"/>
          </a:xfrm>
          <a:custGeom>
            <a:avLst/>
            <a:gdLst>
              <a:gd name="T0" fmla="*/ 742762 w 1835150"/>
              <a:gd name="T1" fmla="*/ 0 h 571500"/>
              <a:gd name="T2" fmla="*/ 1485521 w 1835150"/>
              <a:gd name="T3" fmla="*/ 3666685 h 571500"/>
              <a:gd name="T4" fmla="*/ 742762 w 1835150"/>
              <a:gd name="T5" fmla="*/ 7333345 h 571500"/>
              <a:gd name="T6" fmla="*/ 0 w 1835150"/>
              <a:gd name="T7" fmla="*/ 3666685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300" b="1">
                <a:solidFill>
                  <a:srgbClr val="000000"/>
                </a:solidFill>
                <a:latin typeface="Georgia" pitchFamily="18" charset="0"/>
              </a:rPr>
              <a:t>Педагогическое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 кредо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5940425"/>
            <a:ext cx="1835150" cy="774700"/>
          </a:xfrm>
          <a:custGeom>
            <a:avLst/>
            <a:gdLst>
              <a:gd name="T0" fmla="*/ 917575 w 1835150"/>
              <a:gd name="T1" fmla="*/ 0 h 571500"/>
              <a:gd name="T2" fmla="*/ 1835150 w 1835150"/>
              <a:gd name="T3" fmla="*/ 8114761 h 571500"/>
              <a:gd name="T4" fmla="*/ 917575 w 1835150"/>
              <a:gd name="T5" fmla="*/ 16229523 h 571500"/>
              <a:gd name="T6" fmla="*/ 0 w 1835150"/>
              <a:gd name="T7" fmla="*/ 8114761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222268"/>
                </a:solidFill>
                <a:latin typeface="Georgia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Отзывы, награждения</a:t>
            </a: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4140200"/>
            <a:ext cx="1800225" cy="720725"/>
          </a:xfrm>
          <a:custGeom>
            <a:avLst/>
            <a:gdLst>
              <a:gd name="T0" fmla="*/ 742762 w 1835150"/>
              <a:gd name="T1" fmla="*/ 0 h 642938"/>
              <a:gd name="T2" fmla="*/ 1485521 w 1835150"/>
              <a:gd name="T3" fmla="*/ 1129133 h 642938"/>
              <a:gd name="T4" fmla="*/ 742762 w 1835150"/>
              <a:gd name="T5" fmla="*/ 2258259 h 642938"/>
              <a:gd name="T6" fmla="*/ 0 w 1835150"/>
              <a:gd name="T7" fmla="*/ 1129133 h 642938"/>
              <a:gd name="T8" fmla="*/ 0 60000 65536"/>
              <a:gd name="T9" fmla="*/ 0 60000 65536"/>
              <a:gd name="T10" fmla="*/ 0 60000 65536"/>
              <a:gd name="T11" fmla="*/ 0 60000 65536"/>
              <a:gd name="T12" fmla="*/ 94158 w 1835150"/>
              <a:gd name="T13" fmla="*/ 94158 h 642938"/>
              <a:gd name="T14" fmla="*/ 1740992 w 1835150"/>
              <a:gd name="T15" fmla="*/ 548780 h 6429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642938">
                <a:moveTo>
                  <a:pt x="321469" y="0"/>
                </a:moveTo>
                <a:lnTo>
                  <a:pt x="321468" y="0"/>
                </a:lnTo>
                <a:cubicBezTo>
                  <a:pt x="143926" y="0"/>
                  <a:pt x="0" y="143926"/>
                  <a:pt x="0" y="321468"/>
                </a:cubicBezTo>
                <a:lnTo>
                  <a:pt x="0" y="321469"/>
                </a:lnTo>
                <a:cubicBezTo>
                  <a:pt x="0" y="499011"/>
                  <a:pt x="143926" y="642937"/>
                  <a:pt x="321468" y="642938"/>
                </a:cubicBezTo>
                <a:lnTo>
                  <a:pt x="1513681" y="642938"/>
                </a:lnTo>
                <a:cubicBezTo>
                  <a:pt x="1691223" y="642937"/>
                  <a:pt x="1835150" y="499011"/>
                  <a:pt x="1835150" y="321469"/>
                </a:cubicBezTo>
                <a:cubicBezTo>
                  <a:pt x="1835150" y="143926"/>
                  <a:pt x="1691223" y="0"/>
                  <a:pt x="1513681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Достижения воспитанников</a:t>
            </a: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2743200" y="1412875"/>
            <a:ext cx="64008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2428875" y="179388"/>
            <a:ext cx="5491163" cy="830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80"/>
                </a:solidFill>
                <a:latin typeface="Times New Roman" pitchFamily="18" charset="0"/>
              </a:rPr>
              <a:t>Выпуск детей в школу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000080"/>
              </a:solidFill>
            </a:endParaRPr>
          </a:p>
        </p:txBody>
      </p:sp>
      <p:pic>
        <p:nvPicPr>
          <p:cNvPr id="13326" name="Рисунок 13" descr="F:\зарик  моя\выпусной2018\IMG-20180530-WA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642938"/>
            <a:ext cx="3929093" cy="300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ХОЗЯИН\Desktop\IMG_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71480"/>
            <a:ext cx="4929222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4" descr="F:\зарик  моя\группы, детки, жизнь сада\20171024_2133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30" y="3786166"/>
            <a:ext cx="4643470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ХОЗЯИН\Desktop\Новая папка\LINC36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86256"/>
            <a:ext cx="4038631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E:\работа\AUBE67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3390900"/>
            <a:ext cx="1952625" cy="3467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ХОЗЯИН\Desktop\футбол\IMG_1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142984"/>
            <a:ext cx="2643206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38" name="Freeform 1"/>
          <p:cNvSpPr>
            <a:spLocks noChangeArrowheads="1"/>
          </p:cNvSpPr>
          <p:nvPr/>
        </p:nvSpPr>
        <p:spPr bwMode="auto">
          <a:xfrm>
            <a:off x="0" y="347663"/>
            <a:ext cx="9144000" cy="1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AutoShape 10"/>
          <p:cNvSpPr>
            <a:spLocks noChangeArrowheads="1"/>
          </p:cNvSpPr>
          <p:nvPr/>
        </p:nvSpPr>
        <p:spPr bwMode="auto">
          <a:xfrm>
            <a:off x="2743200" y="1412875"/>
            <a:ext cx="64008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4341" name="AutoShape 11"/>
          <p:cNvSpPr>
            <a:spLocks noChangeArrowheads="1"/>
          </p:cNvSpPr>
          <p:nvPr/>
        </p:nvSpPr>
        <p:spPr bwMode="auto">
          <a:xfrm>
            <a:off x="2428875" y="179388"/>
            <a:ext cx="5491163" cy="830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222268"/>
                </a:solidFill>
                <a:latin typeface="Times New Roman" pitchFamily="18" charset="0"/>
              </a:rPr>
              <a:t>Кружковая </a:t>
            </a:r>
            <a:r>
              <a:rPr lang="ru-RU" sz="2800" b="1" dirty="0" smtClean="0">
                <a:solidFill>
                  <a:srgbClr val="222268"/>
                </a:solidFill>
                <a:latin typeface="Times New Roman" pitchFamily="18" charset="0"/>
              </a:rPr>
              <a:t>работа</a:t>
            </a: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222268"/>
                </a:solidFill>
                <a:latin typeface="Times New Roman" pitchFamily="18" charset="0"/>
              </a:rPr>
              <a:t>«Юный футболист» </a:t>
            </a:r>
            <a:endParaRPr lang="ru-RU" sz="2800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C:\Users\ХОЗЯИН\Desktop\футбол\IMG_1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3286148" cy="3971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ХОЗЯИН\Desktop\футбол\IMG_16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214554"/>
            <a:ext cx="3321867" cy="4429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ХОЗЯИН\Desktop\футбол\IMG_16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000348"/>
            <a:ext cx="3600460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5"/>
          <p:cNvSpPr txBox="1"/>
          <p:nvPr/>
        </p:nvSpPr>
        <p:spPr>
          <a:xfrm>
            <a:off x="2292984" y="260648"/>
            <a:ext cx="4836795" cy="13652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СОДЕРЖАНИЕ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6"/>
          <p:cNvSpPr txBox="1">
            <a:spLocks/>
          </p:cNvSpPr>
          <p:nvPr/>
        </p:nvSpPr>
        <p:spPr>
          <a:xfrm>
            <a:off x="755576" y="1625898"/>
            <a:ext cx="6591300" cy="45624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Раздел 1. Общие сведения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Раздел 2. Ресурсное обеспечение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Раздел 3. Методическая копилка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Документы и материалы по самообразованию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Фотоматериалы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1707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1"/>
          <p:cNvSpPr>
            <a:spLocks noChangeArrowheads="1"/>
          </p:cNvSpPr>
          <p:nvPr/>
        </p:nvSpPr>
        <p:spPr bwMode="auto">
          <a:xfrm>
            <a:off x="0" y="347663"/>
            <a:ext cx="9144000" cy="1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2"/>
            <a:ext cx="123190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AutoShape 10"/>
          <p:cNvSpPr>
            <a:spLocks noChangeArrowheads="1"/>
          </p:cNvSpPr>
          <p:nvPr/>
        </p:nvSpPr>
        <p:spPr bwMode="auto">
          <a:xfrm>
            <a:off x="2743200" y="1412875"/>
            <a:ext cx="64008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5365" name="AutoShape 11"/>
          <p:cNvSpPr>
            <a:spLocks noChangeArrowheads="1"/>
          </p:cNvSpPr>
          <p:nvPr/>
        </p:nvSpPr>
        <p:spPr bwMode="auto">
          <a:xfrm>
            <a:off x="2339975" y="179388"/>
            <a:ext cx="5491163" cy="830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222268"/>
                </a:solidFill>
                <a:latin typeface="Times New Roman" pitchFamily="18" charset="0"/>
              </a:rPr>
              <a:t>Мой любимый коллектив и моя семья.</a:t>
            </a:r>
            <a:endParaRPr lang="ru-RU" sz="2800" b="1" dirty="0">
              <a:solidFill>
                <a:srgbClr val="222268"/>
              </a:solidFill>
              <a:latin typeface="Times New Roman" pitchFamily="18" charset="0"/>
            </a:endParaRP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222268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6" name="Picture 2" descr="C:\Users\ХОЗЯИН\Desktop\Новая папка\FSPV3569.JPG"/>
          <p:cNvPicPr>
            <a:picLocks noChangeAspect="1" noChangeArrowheads="1"/>
          </p:cNvPicPr>
          <p:nvPr/>
        </p:nvPicPr>
        <p:blipFill>
          <a:blip r:embed="rId4" cstate="print"/>
          <a:srcRect l="4615" t="13964" b="16388"/>
          <a:stretch>
            <a:fillRect/>
          </a:stretch>
        </p:blipFill>
        <p:spPr bwMode="auto">
          <a:xfrm>
            <a:off x="0" y="642918"/>
            <a:ext cx="4429156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ХОЗЯИН\Desktop\Новая папка\FVGJ8611.JPG"/>
          <p:cNvPicPr>
            <a:picLocks noChangeAspect="1" noChangeArrowheads="1"/>
          </p:cNvPicPr>
          <p:nvPr/>
        </p:nvPicPr>
        <p:blipFill>
          <a:blip r:embed="rId5" cstate="print"/>
          <a:srcRect l="7665" t="13692" r="9554" b="14807"/>
          <a:stretch>
            <a:fillRect/>
          </a:stretch>
        </p:blipFill>
        <p:spPr bwMode="auto">
          <a:xfrm>
            <a:off x="0" y="2214554"/>
            <a:ext cx="3857652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ХОЗЯИН\Desktop\Новая папка\IMG_9626.JPG"/>
          <p:cNvPicPr>
            <a:picLocks noChangeAspect="1" noChangeArrowheads="1"/>
          </p:cNvPicPr>
          <p:nvPr/>
        </p:nvPicPr>
        <p:blipFill>
          <a:blip r:embed="rId6" cstate="print"/>
          <a:srcRect l="6842" t="10958" r="5566" b="17816"/>
          <a:stretch>
            <a:fillRect/>
          </a:stretch>
        </p:blipFill>
        <p:spPr bwMode="auto">
          <a:xfrm>
            <a:off x="142844" y="4071918"/>
            <a:ext cx="4572032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ХОЗЯИН\Desktop\Новая папка\IMG_8076.JPG"/>
          <p:cNvPicPr>
            <a:picLocks noChangeAspect="1" noChangeArrowheads="1"/>
          </p:cNvPicPr>
          <p:nvPr/>
        </p:nvPicPr>
        <p:blipFill>
          <a:blip r:embed="rId7" cstate="print"/>
          <a:srcRect l="14843" t="31220" r="20870" b="16260"/>
          <a:stretch>
            <a:fillRect/>
          </a:stretch>
        </p:blipFill>
        <p:spPr bwMode="auto">
          <a:xfrm>
            <a:off x="4571968" y="4429108"/>
            <a:ext cx="4572032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ХОЗЯИН\Desktop\Новая папка\BCVTE0851.JPG"/>
          <p:cNvPicPr>
            <a:picLocks noChangeAspect="1" noChangeArrowheads="1"/>
          </p:cNvPicPr>
          <p:nvPr/>
        </p:nvPicPr>
        <p:blipFill>
          <a:blip r:embed="rId8" cstate="print"/>
          <a:srcRect l="14845" t="18750" r="22955" b="34375"/>
          <a:stretch>
            <a:fillRect/>
          </a:stretch>
        </p:blipFill>
        <p:spPr bwMode="auto">
          <a:xfrm>
            <a:off x="4214778" y="1071546"/>
            <a:ext cx="4929222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C:\Users\ХОЗЯИН\Desktop\Новая папка\XCYRE9625.JPG"/>
          <p:cNvPicPr>
            <a:picLocks noChangeAspect="1" noChangeArrowheads="1"/>
          </p:cNvPicPr>
          <p:nvPr/>
        </p:nvPicPr>
        <p:blipFill>
          <a:blip r:embed="rId9" cstate="print"/>
          <a:srcRect l="6938" t="23480" r="19049" b="21154"/>
          <a:stretch>
            <a:fillRect/>
          </a:stretch>
        </p:blipFill>
        <p:spPr bwMode="auto">
          <a:xfrm>
            <a:off x="4286248" y="2643182"/>
            <a:ext cx="3929090" cy="200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Мое любимое хобби</a:t>
            </a:r>
            <a:br>
              <a:rPr lang="ru-RU" dirty="0" smtClean="0"/>
            </a:br>
            <a:r>
              <a:rPr lang="ru-RU" sz="3600" dirty="0" smtClean="0"/>
              <a:t>Домашняя выпечка </a:t>
            </a:r>
            <a:endParaRPr lang="ru-RU" sz="3600" dirty="0"/>
          </a:p>
        </p:txBody>
      </p:sp>
      <p:pic>
        <p:nvPicPr>
          <p:cNvPr id="2050" name="Picture 2" descr="C:\Users\ХОЗЯИН\Desktop\Новая папка\IMG_163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4546"/>
          <a:stretch>
            <a:fillRect/>
          </a:stretch>
        </p:blipFill>
        <p:spPr bwMode="auto">
          <a:xfrm>
            <a:off x="142844" y="0"/>
            <a:ext cx="1785950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ХОЗЯИН\Desktop\Новая папка\IMG_1642.PNG"/>
          <p:cNvPicPr>
            <a:picLocks noChangeAspect="1" noChangeArrowheads="1"/>
          </p:cNvPicPr>
          <p:nvPr/>
        </p:nvPicPr>
        <p:blipFill>
          <a:blip r:embed="rId3" cstate="print"/>
          <a:srcRect t="9210" b="19737"/>
          <a:stretch>
            <a:fillRect/>
          </a:stretch>
        </p:blipFill>
        <p:spPr bwMode="auto">
          <a:xfrm>
            <a:off x="5786407" y="3231774"/>
            <a:ext cx="3357593" cy="3626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ХОЗЯИН\Desktop\Новая папка\IMG_163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496"/>
            <a:ext cx="2143140" cy="3819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ХОЗЯИН\Desktop\Новая папка\IMG_16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0"/>
            <a:ext cx="2147949" cy="3819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ХОЗЯИН\Desktop\Новая папка\IMG_163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357562"/>
            <a:ext cx="2214578" cy="3334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ХОЗЯИН\Desktop\Новая папка\IMG_1641.PNG"/>
          <p:cNvPicPr>
            <a:picLocks noChangeAspect="1" noChangeArrowheads="1"/>
          </p:cNvPicPr>
          <p:nvPr/>
        </p:nvPicPr>
        <p:blipFill>
          <a:blip r:embed="rId7" cstate="print"/>
          <a:srcRect t="12593" b="29426"/>
          <a:stretch>
            <a:fillRect/>
          </a:stretch>
        </p:blipFill>
        <p:spPr bwMode="auto">
          <a:xfrm>
            <a:off x="3643306" y="4643422"/>
            <a:ext cx="2143125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ХОЗЯИН\Desktop\Новая папка\IMG_163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2357430"/>
            <a:ext cx="1082259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ХОЗЯИН\Desktop\IMG_0608.JPG"/>
          <p:cNvPicPr>
            <a:picLocks noChangeAspect="1" noChangeArrowheads="1"/>
          </p:cNvPicPr>
          <p:nvPr/>
        </p:nvPicPr>
        <p:blipFill>
          <a:blip r:embed="rId9" cstate="print"/>
          <a:srcRect t="35956"/>
          <a:stretch>
            <a:fillRect/>
          </a:stretch>
        </p:blipFill>
        <p:spPr bwMode="auto">
          <a:xfrm>
            <a:off x="1357290" y="1285860"/>
            <a:ext cx="3703642" cy="178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C:\Users\ХОЗЯИН\Desktop\IMG_08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2" y="1142984"/>
            <a:ext cx="24384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ХОЗЯИН\Desktop\Новая папка\IMG_1643.PNG"/>
          <p:cNvPicPr>
            <a:picLocks noChangeAspect="1" noChangeArrowheads="1"/>
          </p:cNvPicPr>
          <p:nvPr/>
        </p:nvPicPr>
        <p:blipFill>
          <a:blip r:embed="rId11" cstate="print"/>
          <a:srcRect l="6000" t="12372" r="21999" b="26893"/>
          <a:stretch>
            <a:fillRect/>
          </a:stretch>
        </p:blipFill>
        <p:spPr bwMode="auto">
          <a:xfrm>
            <a:off x="3714744" y="2500306"/>
            <a:ext cx="1571636" cy="2357454"/>
          </a:xfrm>
          <a:prstGeom prst="rect">
            <a:avLst/>
          </a:prstGeom>
          <a:noFill/>
        </p:spPr>
      </p:pic>
      <p:pic>
        <p:nvPicPr>
          <p:cNvPr id="5" name="Picture 3" descr="C:\Users\ХОЗЯИН\Desktop\IMG_130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29454" y="2285992"/>
            <a:ext cx="2047905" cy="2733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работа\IMG_2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705225" cy="278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E:\работа\работа\UCPQ4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42852"/>
            <a:ext cx="3124200" cy="417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E:\работа\работа\IMG_2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928934"/>
            <a:ext cx="3409950" cy="256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E:\работа\работа\IMG_2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4152900"/>
            <a:ext cx="3609975" cy="2705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:\дорожная\IMG_2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9825" y="357166"/>
            <a:ext cx="2924175" cy="219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E:\работа\работа\работа\IMG_2572.JPG"/>
          <p:cNvPicPr>
            <a:picLocks noChangeAspect="1" noChangeArrowheads="1"/>
          </p:cNvPicPr>
          <p:nvPr/>
        </p:nvPicPr>
        <p:blipFill>
          <a:blip r:embed="rId7" cstate="print"/>
          <a:srcRect t="25592" b="5621"/>
          <a:stretch>
            <a:fillRect/>
          </a:stretch>
        </p:blipFill>
        <p:spPr bwMode="auto">
          <a:xfrm>
            <a:off x="6572264" y="2500306"/>
            <a:ext cx="2409825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E:\работа\работа\работа\IMG-20180121-WA0046.jpg"/>
          <p:cNvPicPr>
            <a:picLocks noChangeAspect="1" noChangeArrowheads="1"/>
          </p:cNvPicPr>
          <p:nvPr/>
        </p:nvPicPr>
        <p:blipFill>
          <a:blip r:embed="rId8" cstate="print"/>
          <a:srcRect t="20216" b="11051"/>
          <a:stretch>
            <a:fillRect/>
          </a:stretch>
        </p:blipFill>
        <p:spPr bwMode="auto">
          <a:xfrm>
            <a:off x="6496050" y="4429132"/>
            <a:ext cx="2647950" cy="2428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ХОЗЯИН\Desktop\космос\IMG_1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0"/>
            <a:ext cx="4071966" cy="4500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ХОЗЯИН\Desktop\космос\IMG_1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4189438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ХОЗЯИН\Desktop\космос\IMG_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06800"/>
            <a:ext cx="24384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ХОЗЯИН\Desktop\космос\IMG_1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545578"/>
            <a:ext cx="3232156" cy="4312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работа\IMG_9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000108"/>
            <a:ext cx="4229100" cy="237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ХОЗЯИН\Desktop\IMG-20180114-WA0026.jpg"/>
          <p:cNvPicPr>
            <a:picLocks noChangeAspect="1" noChangeArrowheads="1"/>
          </p:cNvPicPr>
          <p:nvPr/>
        </p:nvPicPr>
        <p:blipFill>
          <a:blip r:embed="rId4" cstate="print"/>
          <a:srcRect l="13648" t="12073" r="3150" b="5774"/>
          <a:stretch>
            <a:fillRect/>
          </a:stretch>
        </p:blipFill>
        <p:spPr bwMode="auto">
          <a:xfrm>
            <a:off x="0" y="357166"/>
            <a:ext cx="2928958" cy="3000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0" name="Freeform 1"/>
          <p:cNvSpPr>
            <a:spLocks noChangeArrowheads="1"/>
          </p:cNvSpPr>
          <p:nvPr/>
        </p:nvSpPr>
        <p:spPr bwMode="auto">
          <a:xfrm>
            <a:off x="0" y="347663"/>
            <a:ext cx="9144000" cy="1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0038" y="5580063"/>
            <a:ext cx="1106487" cy="1125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2" name="AutoShape 10"/>
          <p:cNvSpPr>
            <a:spLocks noChangeArrowheads="1"/>
          </p:cNvSpPr>
          <p:nvPr/>
        </p:nvSpPr>
        <p:spPr bwMode="auto">
          <a:xfrm>
            <a:off x="2743200" y="1412875"/>
            <a:ext cx="64008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293" name="AutoShape 11"/>
          <p:cNvSpPr>
            <a:spLocks noChangeArrowheads="1"/>
          </p:cNvSpPr>
          <p:nvPr/>
        </p:nvSpPr>
        <p:spPr bwMode="auto">
          <a:xfrm>
            <a:off x="2428875" y="179388"/>
            <a:ext cx="5491163" cy="830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222268"/>
                </a:solidFill>
                <a:latin typeface="Times New Roman" pitchFamily="18" charset="0"/>
              </a:rPr>
              <a:t>Участие педагога в конкурсах и открытых мероприятий </a:t>
            </a:r>
          </a:p>
        </p:txBody>
      </p:sp>
      <p:pic>
        <p:nvPicPr>
          <p:cNvPr id="6" name="Picture 2" descr="E:\работа\IMG_8790.JPG"/>
          <p:cNvPicPr>
            <a:picLocks noChangeAspect="1" noChangeArrowheads="1"/>
          </p:cNvPicPr>
          <p:nvPr/>
        </p:nvPicPr>
        <p:blipFill>
          <a:blip r:embed="rId6" cstate="print"/>
          <a:srcRect b="-5714"/>
          <a:stretch>
            <a:fillRect/>
          </a:stretch>
        </p:blipFill>
        <p:spPr bwMode="auto">
          <a:xfrm>
            <a:off x="5929290" y="928670"/>
            <a:ext cx="3214710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работа\IMG_8773.JPG"/>
          <p:cNvPicPr>
            <a:picLocks noChangeAspect="1" noChangeArrowheads="1"/>
          </p:cNvPicPr>
          <p:nvPr/>
        </p:nvPicPr>
        <p:blipFill>
          <a:blip r:embed="rId7" cstate="print"/>
          <a:srcRect l="8332" t="10057" r="12500" b="11421"/>
          <a:stretch>
            <a:fillRect/>
          </a:stretch>
        </p:blipFill>
        <p:spPr bwMode="auto">
          <a:xfrm>
            <a:off x="214282" y="2928910"/>
            <a:ext cx="2714644" cy="392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E:\работа\Новая папка (2)\20170113_110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3000372"/>
            <a:ext cx="5072098" cy="2857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E:\работа\YBIF9681.JPG"/>
          <p:cNvPicPr>
            <a:picLocks noChangeAspect="1" noChangeArrowheads="1"/>
          </p:cNvPicPr>
          <p:nvPr/>
        </p:nvPicPr>
        <p:blipFill>
          <a:blip r:embed="rId9" cstate="print"/>
          <a:srcRect l="5576" t="12397" r="5204" b="10123"/>
          <a:stretch>
            <a:fillRect/>
          </a:stretch>
        </p:blipFill>
        <p:spPr bwMode="auto">
          <a:xfrm>
            <a:off x="3500430" y="5072050"/>
            <a:ext cx="4572032" cy="17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1"/>
          <p:cNvSpPr>
            <a:spLocks noChangeArrowheads="1"/>
          </p:cNvSpPr>
          <p:nvPr/>
        </p:nvSpPr>
        <p:spPr bwMode="auto">
          <a:xfrm>
            <a:off x="0" y="347663"/>
            <a:ext cx="9144000" cy="1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0"/>
            <a:ext cx="123190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AutoShape 3"/>
          <p:cNvSpPr>
            <a:spLocks noChangeArrowheads="1"/>
          </p:cNvSpPr>
          <p:nvPr/>
        </p:nvSpPr>
        <p:spPr bwMode="auto">
          <a:xfrm>
            <a:off x="0" y="214313"/>
            <a:ext cx="1835150" cy="622300"/>
          </a:xfrm>
          <a:custGeom>
            <a:avLst/>
            <a:gdLst>
              <a:gd name="T0" fmla="*/ 917575 w 1835150"/>
              <a:gd name="T1" fmla="*/ 0 h 622300"/>
              <a:gd name="T2" fmla="*/ 1835150 w 1835150"/>
              <a:gd name="T3" fmla="*/ 311150 h 622300"/>
              <a:gd name="T4" fmla="*/ 917575 w 1835150"/>
              <a:gd name="T5" fmla="*/ 622300 h 622300"/>
              <a:gd name="T6" fmla="*/ 0 w 1835150"/>
              <a:gd name="T7" fmla="*/ 311150 h 622300"/>
              <a:gd name="T8" fmla="*/ 0 60000 65536"/>
              <a:gd name="T9" fmla="*/ 0 60000 65536"/>
              <a:gd name="T10" fmla="*/ 0 60000 65536"/>
              <a:gd name="T11" fmla="*/ 0 60000 65536"/>
              <a:gd name="T12" fmla="*/ 91136 w 1835150"/>
              <a:gd name="T13" fmla="*/ 91136 h 622300"/>
              <a:gd name="T14" fmla="*/ 1744014 w 1835150"/>
              <a:gd name="T15" fmla="*/ 531164 h 622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622300">
                <a:moveTo>
                  <a:pt x="311150" y="0"/>
                </a:moveTo>
                <a:lnTo>
                  <a:pt x="311149" y="0"/>
                </a:lnTo>
                <a:cubicBezTo>
                  <a:pt x="139306" y="0"/>
                  <a:pt x="0" y="139306"/>
                  <a:pt x="0" y="311149"/>
                </a:cubicBezTo>
                <a:lnTo>
                  <a:pt x="0" y="311150"/>
                </a:lnTo>
                <a:cubicBezTo>
                  <a:pt x="0" y="482993"/>
                  <a:pt x="139306" y="622299"/>
                  <a:pt x="311149" y="622300"/>
                </a:cubicBezTo>
                <a:lnTo>
                  <a:pt x="1524000" y="622300"/>
                </a:lnTo>
                <a:cubicBezTo>
                  <a:pt x="1695843" y="622299"/>
                  <a:pt x="1835150" y="482993"/>
                  <a:pt x="1835150" y="311150"/>
                </a:cubicBezTo>
                <a:cubicBezTo>
                  <a:pt x="1835150" y="139306"/>
                  <a:pt x="1695843" y="0"/>
                  <a:pt x="15240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Общие                 сведения</a:t>
            </a:r>
          </a:p>
        </p:txBody>
      </p:sp>
      <p:sp>
        <p:nvSpPr>
          <p:cNvPr id="16389" name="AutoShape 4"/>
          <p:cNvSpPr>
            <a:spLocks noChangeArrowheads="1"/>
          </p:cNvSpPr>
          <p:nvPr/>
        </p:nvSpPr>
        <p:spPr bwMode="auto">
          <a:xfrm>
            <a:off x="0" y="3089275"/>
            <a:ext cx="1800225" cy="871538"/>
          </a:xfrm>
          <a:custGeom>
            <a:avLst/>
            <a:gdLst>
              <a:gd name="T0" fmla="*/ 742762 w 1835150"/>
              <a:gd name="T1" fmla="*/ 0 h 590550"/>
              <a:gd name="T2" fmla="*/ 1485521 w 1835150"/>
              <a:gd name="T3" fmla="*/ 21357585 h 590550"/>
              <a:gd name="T4" fmla="*/ 742762 w 1835150"/>
              <a:gd name="T5" fmla="*/ 42715123 h 590550"/>
              <a:gd name="T6" fmla="*/ 0 w 1835150"/>
              <a:gd name="T7" fmla="*/ 21357585 h 590550"/>
              <a:gd name="T8" fmla="*/ 0 60000 65536"/>
              <a:gd name="T9" fmla="*/ 0 60000 65536"/>
              <a:gd name="T10" fmla="*/ 0 60000 65536"/>
              <a:gd name="T11" fmla="*/ 0 60000 65536"/>
              <a:gd name="T12" fmla="*/ 86486 w 1835150"/>
              <a:gd name="T13" fmla="*/ 86486 h 590550"/>
              <a:gd name="T14" fmla="*/ 1748664 w 1835150"/>
              <a:gd name="T15" fmla="*/ 504064 h 5905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90550">
                <a:moveTo>
                  <a:pt x="295275" y="0"/>
                </a:moveTo>
                <a:lnTo>
                  <a:pt x="295274" y="0"/>
                </a:lnTo>
                <a:cubicBezTo>
                  <a:pt x="132199" y="0"/>
                  <a:pt x="0" y="132199"/>
                  <a:pt x="0" y="295274"/>
                </a:cubicBezTo>
                <a:lnTo>
                  <a:pt x="0" y="295275"/>
                </a:lnTo>
                <a:cubicBezTo>
                  <a:pt x="0" y="458350"/>
                  <a:pt x="132199" y="590549"/>
                  <a:pt x="295274" y="590550"/>
                </a:cubicBezTo>
                <a:lnTo>
                  <a:pt x="1539875" y="590550"/>
                </a:lnTo>
                <a:cubicBezTo>
                  <a:pt x="1702950" y="590549"/>
                  <a:pt x="1835150" y="458350"/>
                  <a:pt x="1835150" y="295275"/>
                </a:cubicBezTo>
                <a:cubicBezTo>
                  <a:pt x="1835150" y="132199"/>
                  <a:pt x="1702950" y="0"/>
                  <a:pt x="1539875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Результаты выполнения программы</a:t>
            </a:r>
          </a:p>
        </p:txBody>
      </p:sp>
      <p:sp>
        <p:nvSpPr>
          <p:cNvPr id="16390" name="AutoShape 5"/>
          <p:cNvSpPr>
            <a:spLocks noChangeArrowheads="1"/>
          </p:cNvSpPr>
          <p:nvPr/>
        </p:nvSpPr>
        <p:spPr bwMode="auto">
          <a:xfrm>
            <a:off x="0" y="1079500"/>
            <a:ext cx="1835150" cy="720725"/>
          </a:xfrm>
          <a:custGeom>
            <a:avLst/>
            <a:gdLst>
              <a:gd name="T0" fmla="*/ 917575 w 1835150"/>
              <a:gd name="T1" fmla="*/ 0 h 571500"/>
              <a:gd name="T2" fmla="*/ 1835150 w 1835150"/>
              <a:gd name="T3" fmla="*/ 3666685 h 571500"/>
              <a:gd name="T4" fmla="*/ 917575 w 1835150"/>
              <a:gd name="T5" fmla="*/ 7333345 h 571500"/>
              <a:gd name="T6" fmla="*/ 0 w 1835150"/>
              <a:gd name="T7" fmla="*/ 3666685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Повышение квалификации</a:t>
            </a:r>
          </a:p>
        </p:txBody>
      </p:sp>
      <p:sp>
        <p:nvSpPr>
          <p:cNvPr id="16391" name="AutoShape 6"/>
          <p:cNvSpPr>
            <a:spLocks noChangeArrowheads="1"/>
          </p:cNvSpPr>
          <p:nvPr/>
        </p:nvSpPr>
        <p:spPr bwMode="auto">
          <a:xfrm>
            <a:off x="0" y="1979613"/>
            <a:ext cx="1800225" cy="960437"/>
          </a:xfrm>
          <a:custGeom>
            <a:avLst/>
            <a:gdLst>
              <a:gd name="T0" fmla="*/ 742762 w 1835150"/>
              <a:gd name="T1" fmla="*/ 0 h 720725"/>
              <a:gd name="T2" fmla="*/ 1485521 w 1835150"/>
              <a:gd name="T3" fmla="*/ 8480704 h 720725"/>
              <a:gd name="T4" fmla="*/ 742762 w 1835150"/>
              <a:gd name="T5" fmla="*/ 16961366 h 720725"/>
              <a:gd name="T6" fmla="*/ 0 w 1835150"/>
              <a:gd name="T7" fmla="*/ 8480704 h 720725"/>
              <a:gd name="T8" fmla="*/ 0 60000 65536"/>
              <a:gd name="T9" fmla="*/ 0 60000 65536"/>
              <a:gd name="T10" fmla="*/ 0 60000 65536"/>
              <a:gd name="T11" fmla="*/ 0 60000 65536"/>
              <a:gd name="T12" fmla="*/ 105550 w 1835150"/>
              <a:gd name="T13" fmla="*/ 105550 h 720725"/>
              <a:gd name="T14" fmla="*/ 1729600 w 1835150"/>
              <a:gd name="T15" fmla="*/ 615175 h 720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720725">
                <a:moveTo>
                  <a:pt x="360363" y="0"/>
                </a:moveTo>
                <a:lnTo>
                  <a:pt x="360362" y="0"/>
                </a:lnTo>
                <a:cubicBezTo>
                  <a:pt x="161340" y="0"/>
                  <a:pt x="0" y="161340"/>
                  <a:pt x="0" y="360362"/>
                </a:cubicBezTo>
                <a:lnTo>
                  <a:pt x="0" y="360363"/>
                </a:lnTo>
                <a:cubicBezTo>
                  <a:pt x="0" y="559385"/>
                  <a:pt x="161340" y="720725"/>
                  <a:pt x="360362" y="720726"/>
                </a:cubicBezTo>
                <a:lnTo>
                  <a:pt x="1474788" y="720725"/>
                </a:lnTo>
                <a:cubicBezTo>
                  <a:pt x="1673810" y="720724"/>
                  <a:pt x="1835151" y="559384"/>
                  <a:pt x="1835151" y="360362"/>
                </a:cubicBezTo>
                <a:lnTo>
                  <a:pt x="1835150" y="360363"/>
                </a:lnTo>
                <a:cubicBezTo>
                  <a:pt x="1835150" y="161340"/>
                  <a:pt x="1673809" y="0"/>
                  <a:pt x="1474787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222268"/>
                </a:solidFill>
                <a:latin typeface="Georgia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Методическая деятельность</a:t>
            </a:r>
          </a:p>
        </p:txBody>
      </p:sp>
      <p:sp>
        <p:nvSpPr>
          <p:cNvPr id="16392" name="AutoShape 7"/>
          <p:cNvSpPr>
            <a:spLocks noChangeArrowheads="1"/>
          </p:cNvSpPr>
          <p:nvPr/>
        </p:nvSpPr>
        <p:spPr bwMode="auto">
          <a:xfrm>
            <a:off x="0" y="5040313"/>
            <a:ext cx="1800225" cy="720725"/>
          </a:xfrm>
          <a:custGeom>
            <a:avLst/>
            <a:gdLst>
              <a:gd name="T0" fmla="*/ 742762 w 1835150"/>
              <a:gd name="T1" fmla="*/ 0 h 571500"/>
              <a:gd name="T2" fmla="*/ 1485521 w 1835150"/>
              <a:gd name="T3" fmla="*/ 3666685 h 571500"/>
              <a:gd name="T4" fmla="*/ 742762 w 1835150"/>
              <a:gd name="T5" fmla="*/ 7333345 h 571500"/>
              <a:gd name="T6" fmla="*/ 0 w 1835150"/>
              <a:gd name="T7" fmla="*/ 3666685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300" b="1">
                <a:solidFill>
                  <a:srgbClr val="000000"/>
                </a:solidFill>
                <a:latin typeface="Georgia" pitchFamily="18" charset="0"/>
              </a:rPr>
              <a:t>Педагогическое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 кредо</a:t>
            </a:r>
          </a:p>
        </p:txBody>
      </p:sp>
      <p:sp>
        <p:nvSpPr>
          <p:cNvPr id="16393" name="AutoShape 8"/>
          <p:cNvSpPr>
            <a:spLocks noChangeArrowheads="1"/>
          </p:cNvSpPr>
          <p:nvPr/>
        </p:nvSpPr>
        <p:spPr bwMode="auto">
          <a:xfrm>
            <a:off x="0" y="5940425"/>
            <a:ext cx="1835150" cy="774700"/>
          </a:xfrm>
          <a:custGeom>
            <a:avLst/>
            <a:gdLst>
              <a:gd name="T0" fmla="*/ 917575 w 1835150"/>
              <a:gd name="T1" fmla="*/ 0 h 571500"/>
              <a:gd name="T2" fmla="*/ 1835150 w 1835150"/>
              <a:gd name="T3" fmla="*/ 8114761 h 571500"/>
              <a:gd name="T4" fmla="*/ 917575 w 1835150"/>
              <a:gd name="T5" fmla="*/ 16229523 h 571500"/>
              <a:gd name="T6" fmla="*/ 0 w 1835150"/>
              <a:gd name="T7" fmla="*/ 8114761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FF8080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222268"/>
                </a:solidFill>
                <a:latin typeface="Georgia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Отзывы, награждения</a:t>
            </a:r>
          </a:p>
        </p:txBody>
      </p:sp>
      <p:sp>
        <p:nvSpPr>
          <p:cNvPr id="16394" name="AutoShape 9"/>
          <p:cNvSpPr>
            <a:spLocks noChangeArrowheads="1"/>
          </p:cNvSpPr>
          <p:nvPr/>
        </p:nvSpPr>
        <p:spPr bwMode="auto">
          <a:xfrm>
            <a:off x="0" y="4140200"/>
            <a:ext cx="1979613" cy="720725"/>
          </a:xfrm>
          <a:custGeom>
            <a:avLst/>
            <a:gdLst>
              <a:gd name="T0" fmla="*/ 2111726 w 1835150"/>
              <a:gd name="T1" fmla="*/ 0 h 642938"/>
              <a:gd name="T2" fmla="*/ 4223448 w 1835150"/>
              <a:gd name="T3" fmla="*/ 1129133 h 642938"/>
              <a:gd name="T4" fmla="*/ 2111726 w 1835150"/>
              <a:gd name="T5" fmla="*/ 2258259 h 642938"/>
              <a:gd name="T6" fmla="*/ 0 w 1835150"/>
              <a:gd name="T7" fmla="*/ 1129133 h 642938"/>
              <a:gd name="T8" fmla="*/ 0 60000 65536"/>
              <a:gd name="T9" fmla="*/ 0 60000 65536"/>
              <a:gd name="T10" fmla="*/ 0 60000 65536"/>
              <a:gd name="T11" fmla="*/ 0 60000 65536"/>
              <a:gd name="T12" fmla="*/ 94158 w 1835150"/>
              <a:gd name="T13" fmla="*/ 94158 h 642938"/>
              <a:gd name="T14" fmla="*/ 1740992 w 1835150"/>
              <a:gd name="T15" fmla="*/ 548780 h 6429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642938">
                <a:moveTo>
                  <a:pt x="321469" y="0"/>
                </a:moveTo>
                <a:lnTo>
                  <a:pt x="321468" y="0"/>
                </a:lnTo>
                <a:cubicBezTo>
                  <a:pt x="143926" y="0"/>
                  <a:pt x="0" y="143926"/>
                  <a:pt x="0" y="321468"/>
                </a:cubicBezTo>
                <a:lnTo>
                  <a:pt x="0" y="321469"/>
                </a:lnTo>
                <a:cubicBezTo>
                  <a:pt x="0" y="499011"/>
                  <a:pt x="143926" y="642937"/>
                  <a:pt x="321468" y="642938"/>
                </a:cubicBezTo>
                <a:lnTo>
                  <a:pt x="1513681" y="642938"/>
                </a:lnTo>
                <a:cubicBezTo>
                  <a:pt x="1691223" y="642937"/>
                  <a:pt x="1835150" y="499011"/>
                  <a:pt x="1835150" y="321469"/>
                </a:cubicBezTo>
                <a:cubicBezTo>
                  <a:pt x="1835150" y="143926"/>
                  <a:pt x="1691223" y="0"/>
                  <a:pt x="1513681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Достижения воспитанников</a:t>
            </a:r>
          </a:p>
        </p:txBody>
      </p:sp>
      <p:sp>
        <p:nvSpPr>
          <p:cNvPr id="16395" name="AutoShape 10"/>
          <p:cNvSpPr>
            <a:spLocks noChangeArrowheads="1"/>
          </p:cNvSpPr>
          <p:nvPr/>
        </p:nvSpPr>
        <p:spPr bwMode="auto">
          <a:xfrm>
            <a:off x="2743200" y="1412875"/>
            <a:ext cx="64008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396" name="AutoShape 11"/>
          <p:cNvSpPr>
            <a:spLocks noChangeArrowheads="1"/>
          </p:cNvSpPr>
          <p:nvPr/>
        </p:nvSpPr>
        <p:spPr bwMode="auto">
          <a:xfrm>
            <a:off x="2339975" y="179388"/>
            <a:ext cx="5491163" cy="830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</a:rPr>
              <a:t>Мои достижения</a:t>
            </a: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222268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E:\работа\AMXS9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642918"/>
            <a:ext cx="4714875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E:\работа\OWFV29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357694"/>
            <a:ext cx="3286148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ХОЗЯИН\Desktop\GJQXE0948.JPG"/>
          <p:cNvPicPr>
            <a:picLocks noChangeAspect="1" noChangeArrowheads="1"/>
          </p:cNvPicPr>
          <p:nvPr/>
        </p:nvPicPr>
        <p:blipFill>
          <a:blip r:embed="rId6" cstate="print"/>
          <a:srcRect t="8105" r="17788" b="7600"/>
          <a:stretch>
            <a:fillRect/>
          </a:stretch>
        </p:blipFill>
        <p:spPr bwMode="auto">
          <a:xfrm>
            <a:off x="5357818" y="642918"/>
            <a:ext cx="2714644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C:\Users\ХОЗЯИН\Desktop\грамоты\IMG_18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2890467"/>
            <a:ext cx="2857520" cy="3967533"/>
          </a:xfrm>
          <a:prstGeom prst="rect">
            <a:avLst/>
          </a:prstGeom>
          <a:noFill/>
        </p:spPr>
      </p:pic>
      <p:pic>
        <p:nvPicPr>
          <p:cNvPr id="4" name="Picture 2" descr="E:\работа\UOQY7141.JPG"/>
          <p:cNvPicPr>
            <a:picLocks noChangeAspect="1" noChangeArrowheads="1"/>
          </p:cNvPicPr>
          <p:nvPr/>
        </p:nvPicPr>
        <p:blipFill>
          <a:blip r:embed="rId8" cstate="print"/>
          <a:srcRect l="29911" t="9821" r="23214"/>
          <a:stretch>
            <a:fillRect/>
          </a:stretch>
        </p:blipFill>
        <p:spPr bwMode="auto">
          <a:xfrm>
            <a:off x="7643802" y="3009888"/>
            <a:ext cx="1500198" cy="38481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3438" y="1428736"/>
            <a:ext cx="4033837" cy="4516438"/>
          </a:xfrm>
        </p:spPr>
      </p:sp>
      <p:pic>
        <p:nvPicPr>
          <p:cNvPr id="3075" name="Picture 3" descr="C:\Users\ХОЗЯИН\Desktop\грамоты\IMG_1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0" y="285728"/>
            <a:ext cx="2095500" cy="2928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ХОЗЯИН\Desktop\грамоты\IMG_1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84" y="3500438"/>
            <a:ext cx="2286016" cy="3049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ХОЗЯИН\Desktop\грамоты\IMG_1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2495437" cy="3329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ХОЗЯИН\Desktop\грамоты\IMG_1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212976"/>
            <a:ext cx="2566426" cy="3421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C:\Users\ХОЗЯИН\Desktop\грамоты\IMG_1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092147"/>
            <a:ext cx="2341494" cy="3649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C:\Users\ХОЗЯИН\Desktop\грамоты\IMG_18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142852"/>
            <a:ext cx="2428892" cy="3238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7" name="Picture 13" descr="C:\Users\ХОЗЯИН\Desktop\грамоты\IMG_18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60648"/>
            <a:ext cx="2368155" cy="3157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0" name="Picture 16" descr="C:\Users\ХОЗЯИН\Desktop\грамоты\IMG_18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3357562"/>
            <a:ext cx="2500330" cy="3329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ХОЗЯИН\Desktop\Новая папка\CYTU2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10" y="260648"/>
            <a:ext cx="2037428" cy="3168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ХОЗЯИН\Desktop\грамоты\IMG_1845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163" y="620688"/>
            <a:ext cx="3873025" cy="2905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ХОЗЯИН\Desktop\грамоты\IMG_1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89040"/>
            <a:ext cx="3857652" cy="2892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ХОЗЯИН\Desktop\грамоты\IMG_1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2214554"/>
            <a:ext cx="3308356" cy="2485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ХОЗЯИН\Desktop\грамоты\IMG_18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214290"/>
            <a:ext cx="3143272" cy="2355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C:\Users\ХОЗЯИН\Desktop\грамоты\IMG_18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19091"/>
            <a:ext cx="3923928" cy="2938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1"/>
          <p:cNvSpPr>
            <a:spLocks noChangeArrowheads="1"/>
          </p:cNvSpPr>
          <p:nvPr/>
        </p:nvSpPr>
        <p:spPr bwMode="auto">
          <a:xfrm>
            <a:off x="0" y="347663"/>
            <a:ext cx="9144000" cy="1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714356"/>
            <a:ext cx="214314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0" y="214313"/>
            <a:ext cx="1835150" cy="622300"/>
          </a:xfrm>
          <a:custGeom>
            <a:avLst/>
            <a:gdLst>
              <a:gd name="T0" fmla="*/ 917575 w 1835150"/>
              <a:gd name="T1" fmla="*/ 0 h 622300"/>
              <a:gd name="T2" fmla="*/ 1835150 w 1835150"/>
              <a:gd name="T3" fmla="*/ 311150 h 622300"/>
              <a:gd name="T4" fmla="*/ 917575 w 1835150"/>
              <a:gd name="T5" fmla="*/ 622300 h 622300"/>
              <a:gd name="T6" fmla="*/ 0 w 1835150"/>
              <a:gd name="T7" fmla="*/ 311150 h 622300"/>
              <a:gd name="T8" fmla="*/ 0 60000 65536"/>
              <a:gd name="T9" fmla="*/ 0 60000 65536"/>
              <a:gd name="T10" fmla="*/ 0 60000 65536"/>
              <a:gd name="T11" fmla="*/ 0 60000 65536"/>
              <a:gd name="T12" fmla="*/ 91136 w 1835150"/>
              <a:gd name="T13" fmla="*/ 91136 h 622300"/>
              <a:gd name="T14" fmla="*/ 1744014 w 1835150"/>
              <a:gd name="T15" fmla="*/ 531164 h 622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622300">
                <a:moveTo>
                  <a:pt x="311150" y="0"/>
                </a:moveTo>
                <a:lnTo>
                  <a:pt x="311149" y="0"/>
                </a:lnTo>
                <a:cubicBezTo>
                  <a:pt x="139306" y="0"/>
                  <a:pt x="0" y="139306"/>
                  <a:pt x="0" y="311149"/>
                </a:cubicBezTo>
                <a:lnTo>
                  <a:pt x="0" y="311150"/>
                </a:lnTo>
                <a:cubicBezTo>
                  <a:pt x="0" y="482993"/>
                  <a:pt x="139306" y="622299"/>
                  <a:pt x="311149" y="622300"/>
                </a:cubicBezTo>
                <a:lnTo>
                  <a:pt x="1524000" y="622300"/>
                </a:lnTo>
                <a:cubicBezTo>
                  <a:pt x="1695843" y="622299"/>
                  <a:pt x="1835150" y="482993"/>
                  <a:pt x="1835150" y="311150"/>
                </a:cubicBezTo>
                <a:cubicBezTo>
                  <a:pt x="1835150" y="139306"/>
                  <a:pt x="1695843" y="0"/>
                  <a:pt x="15240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Общие                 сведения</a:t>
            </a:r>
          </a:p>
        </p:txBody>
      </p:sp>
      <p:sp>
        <p:nvSpPr>
          <p:cNvPr id="17413" name="AutoShape 4"/>
          <p:cNvSpPr>
            <a:spLocks noChangeArrowheads="1"/>
          </p:cNvSpPr>
          <p:nvPr/>
        </p:nvSpPr>
        <p:spPr bwMode="auto">
          <a:xfrm>
            <a:off x="0" y="3089275"/>
            <a:ext cx="1800225" cy="871538"/>
          </a:xfrm>
          <a:custGeom>
            <a:avLst/>
            <a:gdLst>
              <a:gd name="T0" fmla="*/ 742762 w 1835150"/>
              <a:gd name="T1" fmla="*/ 0 h 590550"/>
              <a:gd name="T2" fmla="*/ 1485521 w 1835150"/>
              <a:gd name="T3" fmla="*/ 21357585 h 590550"/>
              <a:gd name="T4" fmla="*/ 742762 w 1835150"/>
              <a:gd name="T5" fmla="*/ 42715123 h 590550"/>
              <a:gd name="T6" fmla="*/ 0 w 1835150"/>
              <a:gd name="T7" fmla="*/ 21357585 h 590550"/>
              <a:gd name="T8" fmla="*/ 0 60000 65536"/>
              <a:gd name="T9" fmla="*/ 0 60000 65536"/>
              <a:gd name="T10" fmla="*/ 0 60000 65536"/>
              <a:gd name="T11" fmla="*/ 0 60000 65536"/>
              <a:gd name="T12" fmla="*/ 86486 w 1835150"/>
              <a:gd name="T13" fmla="*/ 86486 h 590550"/>
              <a:gd name="T14" fmla="*/ 1748664 w 1835150"/>
              <a:gd name="T15" fmla="*/ 504064 h 5905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90550">
                <a:moveTo>
                  <a:pt x="295275" y="0"/>
                </a:moveTo>
                <a:lnTo>
                  <a:pt x="295274" y="0"/>
                </a:lnTo>
                <a:cubicBezTo>
                  <a:pt x="132199" y="0"/>
                  <a:pt x="0" y="132199"/>
                  <a:pt x="0" y="295274"/>
                </a:cubicBezTo>
                <a:lnTo>
                  <a:pt x="0" y="295275"/>
                </a:lnTo>
                <a:cubicBezTo>
                  <a:pt x="0" y="458350"/>
                  <a:pt x="132199" y="590549"/>
                  <a:pt x="295274" y="590550"/>
                </a:cubicBezTo>
                <a:lnTo>
                  <a:pt x="1539875" y="590550"/>
                </a:lnTo>
                <a:cubicBezTo>
                  <a:pt x="1702950" y="590549"/>
                  <a:pt x="1835150" y="458350"/>
                  <a:pt x="1835150" y="295275"/>
                </a:cubicBezTo>
                <a:cubicBezTo>
                  <a:pt x="1835150" y="132199"/>
                  <a:pt x="1702950" y="0"/>
                  <a:pt x="1539875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Результаты выполнения программы</a:t>
            </a:r>
          </a:p>
        </p:txBody>
      </p:sp>
      <p:sp>
        <p:nvSpPr>
          <p:cNvPr id="17414" name="AutoShape 5"/>
          <p:cNvSpPr>
            <a:spLocks noChangeArrowheads="1"/>
          </p:cNvSpPr>
          <p:nvPr/>
        </p:nvSpPr>
        <p:spPr bwMode="auto">
          <a:xfrm>
            <a:off x="0" y="1079500"/>
            <a:ext cx="1835150" cy="720725"/>
          </a:xfrm>
          <a:custGeom>
            <a:avLst/>
            <a:gdLst>
              <a:gd name="T0" fmla="*/ 917575 w 1835150"/>
              <a:gd name="T1" fmla="*/ 0 h 571500"/>
              <a:gd name="T2" fmla="*/ 1835150 w 1835150"/>
              <a:gd name="T3" fmla="*/ 3666685 h 571500"/>
              <a:gd name="T4" fmla="*/ 917575 w 1835150"/>
              <a:gd name="T5" fmla="*/ 7333345 h 571500"/>
              <a:gd name="T6" fmla="*/ 0 w 1835150"/>
              <a:gd name="T7" fmla="*/ 3666685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Повышение квалификации</a:t>
            </a:r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0" y="1979613"/>
            <a:ext cx="1800225" cy="960437"/>
          </a:xfrm>
          <a:custGeom>
            <a:avLst/>
            <a:gdLst>
              <a:gd name="T0" fmla="*/ 742762 w 1835150"/>
              <a:gd name="T1" fmla="*/ 0 h 720725"/>
              <a:gd name="T2" fmla="*/ 1485521 w 1835150"/>
              <a:gd name="T3" fmla="*/ 8480704 h 720725"/>
              <a:gd name="T4" fmla="*/ 742762 w 1835150"/>
              <a:gd name="T5" fmla="*/ 16961366 h 720725"/>
              <a:gd name="T6" fmla="*/ 0 w 1835150"/>
              <a:gd name="T7" fmla="*/ 8480704 h 720725"/>
              <a:gd name="T8" fmla="*/ 0 60000 65536"/>
              <a:gd name="T9" fmla="*/ 0 60000 65536"/>
              <a:gd name="T10" fmla="*/ 0 60000 65536"/>
              <a:gd name="T11" fmla="*/ 0 60000 65536"/>
              <a:gd name="T12" fmla="*/ 105550 w 1835150"/>
              <a:gd name="T13" fmla="*/ 105550 h 720725"/>
              <a:gd name="T14" fmla="*/ 1729600 w 1835150"/>
              <a:gd name="T15" fmla="*/ 615175 h 720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720725">
                <a:moveTo>
                  <a:pt x="360363" y="0"/>
                </a:moveTo>
                <a:lnTo>
                  <a:pt x="360362" y="0"/>
                </a:lnTo>
                <a:cubicBezTo>
                  <a:pt x="161340" y="0"/>
                  <a:pt x="0" y="161340"/>
                  <a:pt x="0" y="360362"/>
                </a:cubicBezTo>
                <a:lnTo>
                  <a:pt x="0" y="360363"/>
                </a:lnTo>
                <a:cubicBezTo>
                  <a:pt x="0" y="559385"/>
                  <a:pt x="161340" y="720725"/>
                  <a:pt x="360362" y="720726"/>
                </a:cubicBezTo>
                <a:lnTo>
                  <a:pt x="1474788" y="720725"/>
                </a:lnTo>
                <a:cubicBezTo>
                  <a:pt x="1673810" y="720724"/>
                  <a:pt x="1835151" y="559384"/>
                  <a:pt x="1835151" y="360362"/>
                </a:cubicBezTo>
                <a:lnTo>
                  <a:pt x="1835150" y="360363"/>
                </a:lnTo>
                <a:cubicBezTo>
                  <a:pt x="1835150" y="161340"/>
                  <a:pt x="1673809" y="0"/>
                  <a:pt x="1474787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222268"/>
                </a:solidFill>
                <a:latin typeface="Georgia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Методическая деятельность</a:t>
            </a:r>
          </a:p>
        </p:txBody>
      </p:sp>
      <p:sp>
        <p:nvSpPr>
          <p:cNvPr id="17416" name="AutoShape 7"/>
          <p:cNvSpPr>
            <a:spLocks noChangeArrowheads="1"/>
          </p:cNvSpPr>
          <p:nvPr/>
        </p:nvSpPr>
        <p:spPr bwMode="auto">
          <a:xfrm>
            <a:off x="0" y="5040313"/>
            <a:ext cx="1800225" cy="720725"/>
          </a:xfrm>
          <a:custGeom>
            <a:avLst/>
            <a:gdLst>
              <a:gd name="T0" fmla="*/ 742762 w 1835150"/>
              <a:gd name="T1" fmla="*/ 0 h 571500"/>
              <a:gd name="T2" fmla="*/ 1485521 w 1835150"/>
              <a:gd name="T3" fmla="*/ 3666685 h 571500"/>
              <a:gd name="T4" fmla="*/ 742762 w 1835150"/>
              <a:gd name="T5" fmla="*/ 7333345 h 571500"/>
              <a:gd name="T6" fmla="*/ 0 w 1835150"/>
              <a:gd name="T7" fmla="*/ 3666685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300" b="1">
                <a:solidFill>
                  <a:srgbClr val="000000"/>
                </a:solidFill>
                <a:latin typeface="Georgia" pitchFamily="18" charset="0"/>
              </a:rPr>
              <a:t>Педагогическое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 кредо</a:t>
            </a:r>
          </a:p>
        </p:txBody>
      </p:sp>
      <p:sp>
        <p:nvSpPr>
          <p:cNvPr id="17417" name="AutoShape 8"/>
          <p:cNvSpPr>
            <a:spLocks noChangeArrowheads="1"/>
          </p:cNvSpPr>
          <p:nvPr/>
        </p:nvSpPr>
        <p:spPr bwMode="auto">
          <a:xfrm>
            <a:off x="0" y="5940425"/>
            <a:ext cx="1835150" cy="774700"/>
          </a:xfrm>
          <a:custGeom>
            <a:avLst/>
            <a:gdLst>
              <a:gd name="T0" fmla="*/ 917575 w 1835150"/>
              <a:gd name="T1" fmla="*/ 0 h 571500"/>
              <a:gd name="T2" fmla="*/ 1835150 w 1835150"/>
              <a:gd name="T3" fmla="*/ 8114761 h 571500"/>
              <a:gd name="T4" fmla="*/ 917575 w 1835150"/>
              <a:gd name="T5" fmla="*/ 16229523 h 571500"/>
              <a:gd name="T6" fmla="*/ 0 w 1835150"/>
              <a:gd name="T7" fmla="*/ 8114761 h 571500"/>
              <a:gd name="T8" fmla="*/ 0 60000 65536"/>
              <a:gd name="T9" fmla="*/ 0 60000 65536"/>
              <a:gd name="T10" fmla="*/ 0 60000 65536"/>
              <a:gd name="T11" fmla="*/ 0 60000 65536"/>
              <a:gd name="T12" fmla="*/ 83696 w 1835150"/>
              <a:gd name="T13" fmla="*/ 83696 h 571500"/>
              <a:gd name="T14" fmla="*/ 1751454 w 1835150"/>
              <a:gd name="T15" fmla="*/ 487804 h 5715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571500">
                <a:moveTo>
                  <a:pt x="285750" y="0"/>
                </a:moveTo>
                <a:lnTo>
                  <a:pt x="285749" y="0"/>
                </a:lnTo>
                <a:cubicBezTo>
                  <a:pt x="127934" y="0"/>
                  <a:pt x="0" y="127934"/>
                  <a:pt x="0" y="285749"/>
                </a:cubicBezTo>
                <a:lnTo>
                  <a:pt x="0" y="285750"/>
                </a:lnTo>
                <a:cubicBezTo>
                  <a:pt x="0" y="443565"/>
                  <a:pt x="127934" y="571499"/>
                  <a:pt x="285749" y="571500"/>
                </a:cubicBezTo>
                <a:lnTo>
                  <a:pt x="1549400" y="571500"/>
                </a:lnTo>
                <a:cubicBezTo>
                  <a:pt x="1707215" y="571499"/>
                  <a:pt x="1835150" y="443565"/>
                  <a:pt x="1835150" y="285750"/>
                </a:cubicBezTo>
                <a:cubicBezTo>
                  <a:pt x="1835150" y="127934"/>
                  <a:pt x="1707215" y="0"/>
                  <a:pt x="1549400" y="0"/>
                </a:cubicBezTo>
                <a:close/>
              </a:path>
            </a:pathLst>
          </a:custGeom>
          <a:solidFill>
            <a:srgbClr val="FF8080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222268"/>
                </a:solidFill>
                <a:latin typeface="Georgia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Отзывы, награждения</a:t>
            </a:r>
          </a:p>
        </p:txBody>
      </p:sp>
      <p:sp>
        <p:nvSpPr>
          <p:cNvPr id="17418" name="AutoShape 9"/>
          <p:cNvSpPr>
            <a:spLocks noChangeArrowheads="1"/>
          </p:cNvSpPr>
          <p:nvPr/>
        </p:nvSpPr>
        <p:spPr bwMode="auto">
          <a:xfrm>
            <a:off x="0" y="4140200"/>
            <a:ext cx="1979613" cy="720725"/>
          </a:xfrm>
          <a:custGeom>
            <a:avLst/>
            <a:gdLst>
              <a:gd name="T0" fmla="*/ 2111726 w 1835150"/>
              <a:gd name="T1" fmla="*/ 0 h 642938"/>
              <a:gd name="T2" fmla="*/ 4223448 w 1835150"/>
              <a:gd name="T3" fmla="*/ 1129133 h 642938"/>
              <a:gd name="T4" fmla="*/ 2111726 w 1835150"/>
              <a:gd name="T5" fmla="*/ 2258259 h 642938"/>
              <a:gd name="T6" fmla="*/ 0 w 1835150"/>
              <a:gd name="T7" fmla="*/ 1129133 h 642938"/>
              <a:gd name="T8" fmla="*/ 0 60000 65536"/>
              <a:gd name="T9" fmla="*/ 0 60000 65536"/>
              <a:gd name="T10" fmla="*/ 0 60000 65536"/>
              <a:gd name="T11" fmla="*/ 0 60000 65536"/>
              <a:gd name="T12" fmla="*/ 94158 w 1835150"/>
              <a:gd name="T13" fmla="*/ 94158 h 642938"/>
              <a:gd name="T14" fmla="*/ 1740992 w 1835150"/>
              <a:gd name="T15" fmla="*/ 548780 h 6429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5150" h="642938">
                <a:moveTo>
                  <a:pt x="321469" y="0"/>
                </a:moveTo>
                <a:lnTo>
                  <a:pt x="321468" y="0"/>
                </a:lnTo>
                <a:cubicBezTo>
                  <a:pt x="143926" y="0"/>
                  <a:pt x="0" y="143926"/>
                  <a:pt x="0" y="321468"/>
                </a:cubicBezTo>
                <a:lnTo>
                  <a:pt x="0" y="321469"/>
                </a:lnTo>
                <a:cubicBezTo>
                  <a:pt x="0" y="499011"/>
                  <a:pt x="143926" y="642937"/>
                  <a:pt x="321468" y="642938"/>
                </a:cubicBezTo>
                <a:lnTo>
                  <a:pt x="1513681" y="642938"/>
                </a:lnTo>
                <a:cubicBezTo>
                  <a:pt x="1691223" y="642937"/>
                  <a:pt x="1835150" y="499011"/>
                  <a:pt x="1835150" y="321469"/>
                </a:cubicBezTo>
                <a:cubicBezTo>
                  <a:pt x="1835150" y="143926"/>
                  <a:pt x="1691223" y="0"/>
                  <a:pt x="1513681" y="0"/>
                </a:cubicBezTo>
                <a:close/>
              </a:path>
            </a:pathLst>
          </a:custGeom>
          <a:solidFill>
            <a:srgbClr val="83CAFF"/>
          </a:solidFill>
          <a:ln w="9525">
            <a:noFill/>
            <a:round/>
            <a:headEnd/>
            <a:tailEnd/>
          </a:ln>
        </p:spPr>
        <p:txBody>
          <a:bodyPr lIns="92160" tIns="46080" rIns="92160" bIns="46080"/>
          <a:lstStyle/>
          <a:p>
            <a:pPr>
              <a:lnSpc>
                <a:spcPct val="80000"/>
              </a:lnSpc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000000"/>
                </a:solidFill>
                <a:latin typeface="Georgia" pitchFamily="18" charset="0"/>
              </a:rPr>
              <a:t>Достижения воспитанников</a:t>
            </a:r>
          </a:p>
        </p:txBody>
      </p:sp>
      <p:sp>
        <p:nvSpPr>
          <p:cNvPr id="17419" name="AutoShape 10"/>
          <p:cNvSpPr>
            <a:spLocks noChangeArrowheads="1"/>
          </p:cNvSpPr>
          <p:nvPr/>
        </p:nvSpPr>
        <p:spPr bwMode="auto">
          <a:xfrm>
            <a:off x="2743200" y="1412875"/>
            <a:ext cx="6400800" cy="4603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ru-RU" sz="2400" b="1">
                <a:solidFill>
                  <a:srgbClr val="0033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7420" name="AutoShape 11"/>
          <p:cNvSpPr>
            <a:spLocks noChangeArrowheads="1"/>
          </p:cNvSpPr>
          <p:nvPr/>
        </p:nvSpPr>
        <p:spPr bwMode="auto">
          <a:xfrm>
            <a:off x="2339975" y="179388"/>
            <a:ext cx="5491163" cy="8302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222268"/>
                </a:solidFill>
                <a:latin typeface="Times New Roman" pitchFamily="18" charset="0"/>
              </a:rPr>
              <a:t>Мои достижения</a:t>
            </a:r>
          </a:p>
          <a:p>
            <a:pPr algn="ctr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222268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>
              <a:solidFill>
                <a:srgbClr val="222268"/>
              </a:solidFill>
              <a:latin typeface="Times New Roman" pitchFamily="18" charset="0"/>
            </a:endParaRPr>
          </a:p>
        </p:txBody>
      </p:sp>
      <p:pic>
        <p:nvPicPr>
          <p:cNvPr id="15" name="Picture 2" descr="G:\IMG-20220306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705087" cy="3804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ХОЗЯИН\Desktop\грамоты\IMG_18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714356"/>
            <a:ext cx="2819407" cy="3764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4" descr="C:\Users\ХОЗЯИН\Desktop\грамоты\IMG_1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2643182"/>
            <a:ext cx="2857488" cy="3786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ХОЗЯИН\Desktop\грамоты\IMG_18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912491"/>
            <a:ext cx="3929089" cy="2945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5" name="Рисунок 4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000628" y="285728"/>
            <a:ext cx="3853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Участие в республиканском конкурсе</a:t>
            </a:r>
            <a:endParaRPr lang="ru-RU" dirty="0"/>
          </a:p>
        </p:txBody>
      </p:sp>
      <p:pic>
        <p:nvPicPr>
          <p:cNvPr id="1026" name="Picture 2" descr="C:\Users\ХОЗЯИН\Desktop\Новая папка\NBIQ2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7"/>
            <a:ext cx="4500594" cy="3380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ХОЗЯИН\Desktop\FKTD6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4286280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ХОЗЯИН\Desktop\HELX0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42918"/>
            <a:ext cx="3476625" cy="4629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ХОЗЯИН\Desktop\грамоты\IMG_1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866" y="2470174"/>
            <a:ext cx="3086134" cy="4387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9"/>
          <p:cNvSpPr txBox="1"/>
          <p:nvPr/>
        </p:nvSpPr>
        <p:spPr>
          <a:xfrm>
            <a:off x="180123" y="-171400"/>
            <a:ext cx="8767244" cy="158959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1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Общие сведения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10"/>
          <p:cNvSpPr txBox="1">
            <a:spLocks noChangeArrowheads="1"/>
          </p:cNvSpPr>
          <p:nvPr/>
        </p:nvSpPr>
        <p:spPr bwMode="auto">
          <a:xfrm>
            <a:off x="899591" y="2276872"/>
            <a:ext cx="7086389" cy="331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l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800" dirty="0">
                <a:effectLst/>
                <a:latin typeface="Times New Roman"/>
                <a:ea typeface="Calibri"/>
                <a:cs typeface="Times New Roman"/>
              </a:rPr>
              <a:t>Резюме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800" dirty="0">
                <a:effectLst/>
                <a:latin typeface="Times New Roman"/>
                <a:ea typeface="Calibri"/>
                <a:cs typeface="Times New Roman"/>
              </a:rPr>
              <a:t>Дополнительная информация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9957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12"/>
          <p:cNvSpPr txBox="1"/>
          <p:nvPr/>
        </p:nvSpPr>
        <p:spPr>
          <a:xfrm>
            <a:off x="2560509" y="117157"/>
            <a:ext cx="6403980" cy="10922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РЕЗЮМЕ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оле 14"/>
          <p:cNvSpPr txBox="1">
            <a:spLocks/>
          </p:cNvSpPr>
          <p:nvPr/>
        </p:nvSpPr>
        <p:spPr>
          <a:xfrm>
            <a:off x="2566513" y="903040"/>
            <a:ext cx="6397975" cy="33337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Ф.И.О. </a:t>
            </a:r>
            <a:r>
              <a:rPr lang="ru-RU" sz="1400" u="sng" dirty="0" err="1" smtClean="0">
                <a:latin typeface="Times New Roman"/>
                <a:ea typeface="Calibri"/>
                <a:cs typeface="Times New Roman"/>
              </a:rPr>
              <a:t>Муртузалиева</a:t>
            </a:r>
            <a:r>
              <a:rPr lang="ru-RU" sz="1400" u="sng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u="sng" dirty="0" err="1" smtClean="0">
                <a:latin typeface="Times New Roman"/>
                <a:ea typeface="Calibri"/>
                <a:cs typeface="Times New Roman"/>
              </a:rPr>
              <a:t>Асият</a:t>
            </a:r>
            <a:r>
              <a:rPr lang="ru-RU" sz="1400" u="sng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u="sng" dirty="0" err="1" smtClean="0">
                <a:latin typeface="Times New Roman"/>
                <a:ea typeface="Calibri"/>
                <a:cs typeface="Times New Roman"/>
              </a:rPr>
              <a:t>Казбековна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Дата рождения: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28.05.1977 год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Место </a:t>
            </a:r>
            <a:r>
              <a:rPr lang="ru-RU" sz="1400" b="1" dirty="0" err="1">
                <a:effectLst/>
                <a:latin typeface="Times New Roman"/>
                <a:ea typeface="Calibri"/>
                <a:cs typeface="Times New Roman"/>
              </a:rPr>
              <a:t>рождения:</a:t>
            </a:r>
            <a:r>
              <a:rPr lang="ru-RU" sz="1400" u="sng" dirty="0" err="1">
                <a:effectLst/>
                <a:latin typeface="Times New Roman"/>
                <a:ea typeface="Calibri"/>
                <a:cs typeface="Times New Roman"/>
              </a:rPr>
              <a:t>п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РД г..Избербаш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Гражданство: 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РФ      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Пол: 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женский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Домашний адрес: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368500 Республика Дагестан, г.Избербаш .Ул.Заводская 10 «а»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Телефон: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8(967) 399 -75 -51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latin typeface="Times New Roman"/>
                <a:ea typeface="Calibri"/>
                <a:cs typeface="Times New Roman"/>
              </a:rPr>
              <a:t>E</a:t>
            </a: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-</a:t>
            </a:r>
            <a:r>
              <a:rPr lang="en-US" sz="1400" b="1" dirty="0">
                <a:effectLst/>
                <a:latin typeface="Times New Roman"/>
                <a:ea typeface="Calibri"/>
                <a:cs typeface="Times New Roman"/>
              </a:rPr>
              <a:t>mail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sz="1100" u="sng" dirty="0" smtClean="0"/>
              <a:t> </a:t>
            </a:r>
            <a:r>
              <a:rPr lang="en-US" sz="1600" b="1" u="sng" dirty="0" smtClean="0">
                <a:solidFill>
                  <a:srgbClr val="172FA9"/>
                </a:solidFill>
              </a:rPr>
              <a:t>murtuzaliyeva7551@mail.ru</a:t>
            </a:r>
            <a:r>
              <a:rPr lang="en-US" sz="1600" b="1" dirty="0" smtClean="0">
                <a:solidFill>
                  <a:srgbClr val="172FA9"/>
                </a:solidFill>
              </a:rPr>
              <a:t> </a:t>
            </a:r>
            <a:endParaRPr lang="ru-RU" sz="1100" b="1" dirty="0">
              <a:solidFill>
                <a:srgbClr val="172FA9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6" name="Поле 15"/>
          <p:cNvSpPr txBox="1">
            <a:spLocks/>
          </p:cNvSpPr>
          <p:nvPr/>
        </p:nvSpPr>
        <p:spPr>
          <a:xfrm>
            <a:off x="107505" y="3894783"/>
            <a:ext cx="8856984" cy="302321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Место работы :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Муниципальное казенное дошкольное 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образовательное учреждение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sz="1400" u="sng" dirty="0" smtClean="0">
                <a:latin typeface="Times New Roman"/>
                <a:ea typeface="Calibri"/>
                <a:cs typeface="Times New Roman"/>
              </a:rPr>
              <a:t>Детский сад 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№ </a:t>
            </a:r>
            <a:r>
              <a:rPr lang="ru-RU" sz="1400" u="sng" dirty="0">
                <a:latin typeface="Times New Roman"/>
                <a:ea typeface="Calibri"/>
                <a:cs typeface="Times New Roman"/>
              </a:rPr>
              <a:t>3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»,      368500 Республика Дагестан  ул</a:t>
            </a:r>
            <a:r>
              <a:rPr lang="ru-RU" sz="1400" u="sng" dirty="0"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ru-RU" sz="1400" u="sng" dirty="0" smtClean="0">
                <a:latin typeface="Times New Roman"/>
                <a:ea typeface="Calibri"/>
                <a:cs typeface="Times New Roman"/>
              </a:rPr>
              <a:t>Пушкина 68</a:t>
            </a:r>
            <a:r>
              <a:rPr lang="en-US" sz="11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 b="1" dirty="0" smtClean="0">
                <a:latin typeface="Times New Roman"/>
                <a:ea typeface="Calibri"/>
                <a:cs typeface="Times New Roman"/>
              </a:rPr>
              <a:t>                                                                                                                                                     </a:t>
            </a:r>
            <a:r>
              <a:rPr lang="en-US" sz="1400" b="1" dirty="0" smtClean="0">
                <a:latin typeface="Times New Roman"/>
                <a:ea typeface="Calibri"/>
                <a:cs typeface="Times New Roman"/>
              </a:rPr>
              <a:t>E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-</a:t>
            </a:r>
            <a:r>
              <a:rPr lang="en-US" sz="1400" b="1" dirty="0" smtClean="0">
                <a:latin typeface="Times New Roman"/>
                <a:ea typeface="Calibri"/>
                <a:cs typeface="Times New Roman"/>
              </a:rPr>
              <a:t>mail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1400" b="1" dirty="0" smtClean="0">
                <a:solidFill>
                  <a:srgbClr val="172FA9"/>
                </a:solidFill>
                <a:latin typeface="Times New Roman"/>
                <a:ea typeface="Calibri"/>
                <a:cs typeface="Times New Roman"/>
              </a:rPr>
              <a:t>mkdou3@yandex.ru</a:t>
            </a:r>
            <a:endParaRPr lang="ru-RU" sz="1100" dirty="0">
              <a:solidFill>
                <a:srgbClr val="172FA9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Педагогический стаж: </a:t>
            </a:r>
            <a:r>
              <a:rPr lang="ru-RU" sz="1400" u="sng" dirty="0" smtClean="0">
                <a:latin typeface="Times New Roman"/>
                <a:ea typeface="Calibri"/>
                <a:cs typeface="Times New Roman"/>
              </a:rPr>
              <a:t>20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/>
                <a:ea typeface="Lucida Sans Unicode" pitchFamily="2"/>
                <a:cs typeface="Tahoma" pitchFamily="2"/>
              </a:rPr>
              <a:t>Квалификационная категория: </a:t>
            </a:r>
            <a:r>
              <a:rPr lang="ru-RU" sz="1400" dirty="0" smtClean="0"/>
              <a:t>Первая квалификационная категория</a:t>
            </a:r>
            <a:endParaRPr lang="ru-RU" sz="1400" b="1" dirty="0" smtClean="0">
              <a:solidFill>
                <a:srgbClr val="0033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Стаж </a:t>
            </a:r>
            <a:r>
              <a:rPr lang="ru-RU" sz="1400" b="1" dirty="0">
                <a:effectLst/>
                <a:latin typeface="Times New Roman"/>
                <a:ea typeface="Calibri"/>
                <a:cs typeface="Times New Roman"/>
              </a:rPr>
              <a:t>работы в 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МКДОУ «Детский сад №3»:</a:t>
            </a:r>
            <a:r>
              <a:rPr lang="ru-RU" sz="1400" u="sng" dirty="0" smtClean="0">
                <a:effectLst/>
                <a:latin typeface="Times New Roman"/>
                <a:ea typeface="Calibri"/>
                <a:cs typeface="Times New Roman"/>
              </a:rPr>
              <a:t> 13л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u="sng" dirty="0" smtClean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none" strike="noStrike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none" strike="noStrike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u="none" strike="noStrike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5657671"/>
            <a:ext cx="821537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49"/>
              </a:spcBef>
              <a:spcAft>
                <a:spcPts val="0"/>
              </a:spcAft>
              <a:buClr>
                <a:srgbClr val="003300"/>
              </a:buClr>
              <a:defRPr/>
            </a:pPr>
            <a:r>
              <a:rPr lang="ru-RU" sz="1600" b="1" dirty="0" smtClean="0">
                <a:latin typeface="Times New Roman" pitchFamily="18"/>
                <a:ea typeface="Lucida Sans Unicode" pitchFamily="2"/>
                <a:cs typeface="Tahoma" pitchFamily="2"/>
              </a:rPr>
              <a:t>Тема по самообразованию: «Развитие связной речи у детей дошкольного возраста»                  </a:t>
            </a:r>
          </a:p>
          <a:p>
            <a:pPr>
              <a:spcBef>
                <a:spcPts val="349"/>
              </a:spcBef>
              <a:spcAft>
                <a:spcPts val="0"/>
              </a:spcAft>
              <a:buClr>
                <a:srgbClr val="003300"/>
              </a:buClr>
              <a:buFont typeface="Wingdings" pitchFamily="2"/>
              <a:buChar char=""/>
              <a:defRPr/>
            </a:pPr>
            <a:r>
              <a:rPr lang="ru-RU" sz="1600" dirty="0" smtClean="0">
                <a:latin typeface="Times New Roman" pitchFamily="18"/>
                <a:ea typeface="Lucida Sans Unicode" pitchFamily="2"/>
                <a:cs typeface="Tahoma" pitchFamily="2"/>
              </a:rPr>
              <a:t> </a:t>
            </a:r>
            <a:endParaRPr lang="ru-RU" sz="1600" b="1" i="1" dirty="0"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10" name="Picture 2" descr="C:\Users\ХОЗЯИН\Desktop\NRTI4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2143140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960623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9255996"/>
              </p:ext>
            </p:extLst>
          </p:nvPr>
        </p:nvGraphicFramePr>
        <p:xfrm>
          <a:off x="683568" y="908721"/>
          <a:ext cx="7488832" cy="44916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7975"/>
                <a:gridCol w="4073496"/>
                <a:gridCol w="1817361"/>
              </a:tblGrid>
              <a:tr h="1034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Годы учебы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учреждения, город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Курс,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86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1995-2021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Дагестанский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</a:rPr>
                        <a:t> Государственный Университет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/>
                      </a:r>
                      <a:br>
                        <a:rPr lang="ru-RU" sz="1400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г.Махачкала.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1-6 </a:t>
                      </a:r>
                      <a:r>
                        <a:rPr lang="ru-RU" sz="1400" dirty="0">
                          <a:effectLst/>
                        </a:rPr>
                        <a:t>курс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4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1994-1995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Сергокалинское</a:t>
                      </a:r>
                      <a:r>
                        <a:rPr lang="ru-RU" sz="1400" baseline="0" dirty="0" smtClean="0">
                          <a:effectLst/>
                        </a:rPr>
                        <a:t> профессиональное училище №27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«Курсы кройки и шитья»</a:t>
                      </a:r>
                      <a:r>
                        <a:rPr lang="ru-RU" sz="1400" dirty="0">
                          <a:effectLst/>
                        </a:rPr>
                        <a:t> 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 месяцев обучения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4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1983-1994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МКОУ «</a:t>
                      </a:r>
                      <a:r>
                        <a:rPr lang="ru-RU" sz="1400" baseline="0" dirty="0" err="1" smtClean="0">
                          <a:effectLst/>
                        </a:rPr>
                        <a:t>Сергокалинская</a:t>
                      </a:r>
                      <a:r>
                        <a:rPr lang="ru-RU" sz="1400" baseline="0" dirty="0" smtClean="0">
                          <a:effectLst/>
                        </a:rPr>
                        <a:t> СОШ №2 им.Магомеда </a:t>
                      </a:r>
                      <a:r>
                        <a:rPr lang="ru-RU" sz="1400" baseline="0" dirty="0" err="1" smtClean="0">
                          <a:effectLst/>
                        </a:rPr>
                        <a:t>Нурбагандова</a:t>
                      </a:r>
                      <a:r>
                        <a:rPr lang="ru-RU" sz="1400" baseline="0" smtClean="0">
                          <a:effectLst/>
                        </a:rPr>
                        <a:t>»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1-11 </a:t>
                      </a:r>
                      <a:r>
                        <a:rPr lang="ru-RU" sz="1400" dirty="0">
                          <a:effectLst/>
                        </a:rPr>
                        <a:t>класс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-184666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Образование: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685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27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18"/>
          <p:cNvSpPr txBox="1"/>
          <p:nvPr/>
        </p:nvSpPr>
        <p:spPr>
          <a:xfrm>
            <a:off x="945603" y="404664"/>
            <a:ext cx="7237095" cy="218884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ДОПОЛНИТЕЛЬНАЯ 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ИНФОРМАЦИЯ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25"/>
          <p:cNvSpPr txBox="1">
            <a:spLocks/>
          </p:cNvSpPr>
          <p:nvPr/>
        </p:nvSpPr>
        <p:spPr>
          <a:xfrm>
            <a:off x="945603" y="2847509"/>
            <a:ext cx="7166610" cy="22301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ru-RU" sz="2200" b="1" dirty="0" smtClean="0">
                <a:effectLst/>
                <a:latin typeface="Times New Roman"/>
                <a:ea typeface="Calibri"/>
                <a:cs typeface="Times New Roman"/>
              </a:rPr>
              <a:t>Навыки </a:t>
            </a:r>
            <a:r>
              <a:rPr lang="ru-RU" sz="2200" b="1" dirty="0">
                <a:effectLst/>
                <a:latin typeface="Times New Roman"/>
                <a:ea typeface="Calibri"/>
                <a:cs typeface="Times New Roman"/>
              </a:rPr>
              <a:t>работы с ПК</a:t>
            </a:r>
            <a:r>
              <a:rPr lang="en-US" sz="2200" b="1" dirty="0"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Ms Office, </a:t>
            </a:r>
            <a:r>
              <a:rPr lang="en-US" sz="2000" dirty="0" smtClean="0">
                <a:effectLst/>
                <a:latin typeface="Times New Roman"/>
                <a:ea typeface="Calibri"/>
                <a:cs typeface="Times New Roman"/>
              </a:rPr>
              <a:t>Adobe </a:t>
            </a:r>
            <a:r>
              <a:rPr lang="en-US" sz="2000" dirty="0">
                <a:effectLst/>
                <a:latin typeface="Times New Roman"/>
                <a:ea typeface="Calibri"/>
                <a:cs typeface="Times New Roman"/>
              </a:rPr>
              <a:t>Photoshop</a:t>
            </a:r>
            <a:r>
              <a:rPr lang="en-US" sz="2000" dirty="0" smtClean="0">
                <a:effectLst/>
                <a:latin typeface="Times New Roman"/>
                <a:ea typeface="Calibri"/>
                <a:cs typeface="Times New Roman"/>
              </a:rPr>
              <a:t>. Microsoft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en-US" sz="2000" dirty="0" smtClean="0">
                <a:effectLst/>
                <a:latin typeface="Times New Roman"/>
                <a:ea typeface="Calibri"/>
                <a:cs typeface="Times New Roman"/>
              </a:rPr>
              <a:t>office PowerPoint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105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Microsoft office</a:t>
            </a:r>
            <a:r>
              <a:rPr lang="en-US" sz="36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Excel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effectLst/>
                <a:latin typeface="Times New Roman"/>
                <a:ea typeface="Calibri"/>
                <a:cs typeface="Times New Roman"/>
              </a:rPr>
              <a:t>Интересы, предпочтения, хобби</a:t>
            </a:r>
            <a:r>
              <a:rPr lang="ru-RU" sz="2200" b="1" dirty="0" smtClean="0"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ru-RU" sz="2200" dirty="0" smtClean="0">
                <a:latin typeface="Times New Roman"/>
                <a:ea typeface="Calibri"/>
                <a:cs typeface="Times New Roman"/>
              </a:rPr>
              <a:t> шить для себя, домашняя выпечка, рисовать, танцевать, заниматься спортом.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20"/>
          <p:cNvSpPr txBox="1"/>
          <p:nvPr/>
        </p:nvSpPr>
        <p:spPr>
          <a:xfrm>
            <a:off x="1071537" y="0"/>
            <a:ext cx="7145135" cy="120269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Ресурсное </a:t>
            </a:r>
            <a:r>
              <a:rPr lang="ru-RU" sz="4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обеспечение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29"/>
          <p:cNvSpPr txBox="1">
            <a:spLocks/>
          </p:cNvSpPr>
          <p:nvPr/>
        </p:nvSpPr>
        <p:spPr>
          <a:xfrm>
            <a:off x="892492" y="1202690"/>
            <a:ext cx="7359015" cy="83947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effectLst/>
                <a:latin typeface="Times New Roman"/>
                <a:ea typeface="Calibri"/>
                <a:cs typeface="Times New Roman"/>
              </a:rPr>
              <a:t>Список научно-методического обеспечения: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5" name="Поле 21"/>
          <p:cNvSpPr txBox="1">
            <a:spLocks noChangeArrowheads="1"/>
          </p:cNvSpPr>
          <p:nvPr/>
        </p:nvSpPr>
        <p:spPr bwMode="auto">
          <a:xfrm>
            <a:off x="323528" y="1804035"/>
            <a:ext cx="8568952" cy="586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Использование методических материалов и учебно-методической литературы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Использование ИКТ  в образовательном процессе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Информация об участии в профессиональных и творческих педагогических конкурсах, проведении </a:t>
            </a: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семинаров, мастер-классов.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b="1" dirty="0">
                <a:effectLst/>
                <a:latin typeface="Times New Roman"/>
                <a:ea typeface="Calibri"/>
                <a:cs typeface="Times New Roman"/>
              </a:rPr>
              <a:t>Разработка </a:t>
            </a: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проектов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, ООД</a:t>
            </a:r>
            <a:r>
              <a:rPr lang="ru-RU" sz="1600" b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1603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270"/>
            <a:ext cx="9144000" cy="68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31"/>
          <p:cNvSpPr txBox="1">
            <a:spLocks noChangeArrowheads="1"/>
          </p:cNvSpPr>
          <p:nvPr/>
        </p:nvSpPr>
        <p:spPr bwMode="auto">
          <a:xfrm>
            <a:off x="107504" y="116632"/>
            <a:ext cx="8856984" cy="152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Информация об участии в профессиональных и творческих педагогических конкурсах, проведении семинаров: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6418352"/>
              </p:ext>
            </p:extLst>
          </p:nvPr>
        </p:nvGraphicFramePr>
        <p:xfrm>
          <a:off x="179512" y="1135576"/>
          <a:ext cx="8784978" cy="4587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872"/>
                <a:gridCol w="3412888"/>
                <a:gridCol w="976109"/>
                <a:gridCol w="976109"/>
              </a:tblGrid>
              <a:tr h="269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Уровень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Название конкурса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Год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Результат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0" marR="59090" marT="0" marB="0"/>
                </a:tc>
              </a:tr>
              <a:tr h="473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Городской </a:t>
                      </a:r>
                      <a:endParaRPr lang="en-US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Всероссийский</a:t>
                      </a:r>
                      <a:r>
                        <a:rPr lang="ru-RU" sz="1400" baseline="0" dirty="0" smtClean="0">
                          <a:effectLst/>
                        </a:rPr>
                        <a:t> (</a:t>
                      </a:r>
                      <a:r>
                        <a:rPr lang="ru-RU" sz="1400" baseline="0" dirty="0" err="1" smtClean="0">
                          <a:effectLst/>
                        </a:rPr>
                        <a:t>онлайн</a:t>
                      </a:r>
                      <a:r>
                        <a:rPr lang="ru-RU" sz="1400" baseline="0" dirty="0" smtClean="0">
                          <a:effectLst/>
                        </a:rPr>
                        <a:t>)</a:t>
                      </a: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Международный(</a:t>
                      </a:r>
                      <a:r>
                        <a:rPr lang="ru-RU" sz="14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онлайн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Республиканский</a:t>
                      </a:r>
                      <a:r>
                        <a:rPr lang="ru-RU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800" dirty="0" smtClean="0">
                          <a:effectLst/>
                        </a:rPr>
                        <a:t>Конкурс. «Воспитатель года -2014</a:t>
                      </a:r>
                      <a:r>
                        <a:rPr lang="ru-RU" sz="1200" kern="1800" dirty="0" smtClean="0">
                          <a:effectLst/>
                        </a:rPr>
                        <a:t>»</a:t>
                      </a:r>
                      <a:endParaRPr lang="en-US" sz="1200" kern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800" dirty="0" smtClean="0">
                          <a:effectLst/>
                        </a:rPr>
                        <a:t>Конкурс</a:t>
                      </a:r>
                      <a:r>
                        <a:rPr lang="ru-RU" sz="1200" kern="1800" baseline="0" dirty="0" smtClean="0">
                          <a:effectLst/>
                        </a:rPr>
                        <a:t> «Современный педагог» </a:t>
                      </a:r>
                      <a:endParaRPr lang="ru-RU" sz="1200" kern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Фестиваль</a:t>
                      </a:r>
                      <a:r>
                        <a:rPr lang="ru-RU" sz="1200" kern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«Педагогическая ассамблея» </a:t>
                      </a:r>
                      <a:endParaRPr lang="en-US" sz="1200" kern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Конкурс «Науки</a:t>
                      </a:r>
                      <a:r>
                        <a:rPr lang="ru-RU" sz="1200" kern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юношей питают»  в номинации «Педагог  воспитатель»</a:t>
                      </a: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Грамота  за участие Диплом победителя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aseline="0" dirty="0" smtClean="0">
                          <a:effectLst/>
                        </a:rPr>
                        <a:t>Диплом финалиста</a:t>
                      </a:r>
                      <a:endParaRPr lang="ru-RU" sz="1200" dirty="0" smtClean="0">
                        <a:effectLst/>
                      </a:endParaRPr>
                    </a:p>
                  </a:txBody>
                  <a:tcPr marL="59090" marR="59090" marT="0" marB="0"/>
                </a:tc>
              </a:tr>
              <a:tr h="473568">
                <a:tc rowSpan="3">
                  <a:txBody>
                    <a:bodyPr/>
                    <a:lstStyle/>
                    <a:p>
                      <a:r>
                        <a:rPr lang="ru-RU" dirty="0" smtClean="0"/>
                        <a:t>Городские</a:t>
                      </a:r>
                      <a:endParaRPr lang="ru-RU" dirty="0"/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Открытый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просмотр по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плану УО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Мероприятие посвященное 55 -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летию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 дня полета Ю.Гагарина  в космос.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sz="1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</a:tr>
              <a:tr h="473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подготовке проведения городского праздника «Неделя детской книги».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sz="11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</a:tr>
              <a:tr h="473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ГМО младших групп открытый просмотр ООД  (худ - эст.) по плану УО.</a:t>
                      </a: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</a:tr>
              <a:tr h="2690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ГМО старших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групп консультация .</a:t>
                      </a: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</a:tr>
              <a:tr h="32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090" marR="5909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743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хранить\документы\портфолио\portfolio musik\портфолио фон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е 39"/>
          <p:cNvSpPr txBox="1"/>
          <p:nvPr/>
        </p:nvSpPr>
        <p:spPr>
          <a:xfrm>
            <a:off x="914400" y="-44767"/>
            <a:ext cx="7315200" cy="18288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Раздел 3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gradFill>
                  <a:gsLst>
                    <a:gs pos="10000">
                      <a:srgbClr val="FBF3F3"/>
                    </a:gs>
                    <a:gs pos="60000">
                      <a:srgbClr val="F3D8D8"/>
                    </a:gs>
                    <a:gs pos="100000">
                      <a:srgbClr val="E38C8A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Методическая копилка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оле 40"/>
          <p:cNvSpPr txBox="1">
            <a:spLocks/>
          </p:cNvSpPr>
          <p:nvPr/>
        </p:nvSpPr>
        <p:spPr>
          <a:xfrm>
            <a:off x="1331640" y="1929448"/>
            <a:ext cx="6526508" cy="385700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200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Конспекты занятий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 Сценарии праздников, развлечений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 Родительские собрания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 Публикации</a:t>
            </a:r>
            <a:endParaRPr lang="ru-RU" sz="24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  <a:buFont typeface="Wingdings"/>
              <a:buChar char=""/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Рефераты</a:t>
            </a: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, доклады</a:t>
            </a:r>
            <a:endParaRPr lang="ru-RU" sz="24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1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859</Words>
  <Application>Microsoft Office PowerPoint</Application>
  <PresentationFormat>Экран (4:3)</PresentationFormat>
  <Paragraphs>190</Paragraphs>
  <Slides>29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Мое любимое хобби Домашняя выпечка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DNS</cp:lastModifiedBy>
  <cp:revision>140</cp:revision>
  <dcterms:created xsi:type="dcterms:W3CDTF">2013-01-31T10:08:31Z</dcterms:created>
  <dcterms:modified xsi:type="dcterms:W3CDTF">2022-03-21T15:15:07Z</dcterms:modified>
</cp:coreProperties>
</file>