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60" r:id="rId4"/>
    <p:sldId id="257" r:id="rId5"/>
    <p:sldId id="258" r:id="rId6"/>
    <p:sldId id="259" r:id="rId7"/>
    <p:sldId id="274" r:id="rId8"/>
    <p:sldId id="261" r:id="rId9"/>
    <p:sldId id="262" r:id="rId10"/>
    <p:sldId id="263" r:id="rId11"/>
    <p:sldId id="267" r:id="rId12"/>
    <p:sldId id="268" r:id="rId13"/>
    <p:sldId id="275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96" autoAdjust="0"/>
    <p:restoredTop sz="94624" autoAdjust="0"/>
  </p:normalViewPr>
  <p:slideViewPr>
    <p:cSldViewPr>
      <p:cViewPr>
        <p:scale>
          <a:sx n="70" d="100"/>
          <a:sy n="70" d="100"/>
        </p:scale>
        <p:origin x="-4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09568A-5C31-4E0A-8E52-FAB0063F76B9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D84552-ADFB-49D7-BCF9-0F1555136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54264-4E72-4137-8EB0-32F97A7181B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1FF6-0E71-43A6-B5ED-E1A3C4603043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C140-8125-4D99-8CF2-1D21A4AB2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545D-3E14-4F92-8DB3-E70574CC9248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2190-59E0-47E3-A65D-492D09599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2D3A-D544-4817-8C3E-2EDAF7572138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2FECD-361B-4299-B0B9-E546E7D84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258F-B633-47C6-906A-2038E12A188F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963F-BDAC-4181-ADF8-FEE19195C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A646-09EF-4752-9C2A-C46816F0870A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D1D3-258D-4F91-ABFF-573B7CE46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48E9-5258-4C17-8C63-0D570C50DF55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EBAC4-9B11-40BB-ADA9-482B68D77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0F30-A672-483F-8259-8350ECB1044C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77F7-227A-470C-A220-AD2C71FC0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5652-1A3C-4D00-94E3-00519DE13C09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511D-39E4-4B0C-8371-3DB64D7D6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5D19-040F-472F-B048-0F65CAC60B8A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A716-B81B-4032-B8F5-7077FDDFE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C6F9-C1F2-49E2-82E7-01C50EFB8010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4F62-766D-4EAA-B607-B88B8BD81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0BEC2-219A-483D-8ED4-2F204FCE006E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891D-5B33-413C-93E3-762A7761F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C4D3FA-1C00-4214-A4B9-58BE6470F16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289F1E-6A7F-44CC-BC09-45874E24B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8" name="Заголовок 6"/>
          <p:cNvSpPr>
            <a:spLocks noGrp="1"/>
          </p:cNvSpPr>
          <p:nvPr>
            <p:ph type="ctrTitle"/>
          </p:nvPr>
        </p:nvSpPr>
        <p:spPr>
          <a:xfrm>
            <a:off x="684213" y="396875"/>
            <a:ext cx="7743825" cy="6426200"/>
          </a:xfrm>
        </p:spPr>
        <p:txBody>
          <a:bodyPr>
            <a:spAutoFit/>
          </a:bodyPr>
          <a:lstStyle/>
          <a:p>
            <a:r>
              <a:rPr lang="ru-RU" sz="2400" b="1" smtClean="0">
                <a:latin typeface="Georgia" pitchFamily="18" charset="0"/>
              </a:rPr>
              <a:t/>
            </a:r>
            <a:br>
              <a:rPr lang="ru-RU" sz="2400" b="1" smtClean="0">
                <a:latin typeface="Georgia" pitchFamily="18" charset="0"/>
              </a:rPr>
            </a:br>
            <a:r>
              <a:rPr lang="ru-RU" sz="2400" b="1" smtClean="0">
                <a:latin typeface="Georgia" pitchFamily="18" charset="0"/>
              </a:rPr>
              <a:t>«</a:t>
            </a:r>
            <a:r>
              <a:rPr lang="ru-RU" sz="2400" b="1" smtClean="0"/>
              <a:t>Семинар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>Для воспитателей средних групп на тему: «Современные подходы по привитию математических навыков воспитанников средней группы в условиях ФГОС ДО»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>               ( по годовому плану УО на 2016 -17у.г)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 </a:t>
            </a:r>
            <a:r>
              <a:rPr lang="ru-RU" smtClean="0"/>
              <a:t/>
            </a:r>
            <a:br>
              <a:rPr lang="ru-RU" smtClean="0"/>
            </a:br>
            <a:r>
              <a:rPr lang="ru-RU" sz="1800" b="1" smtClean="0"/>
              <a:t>Доклад подготовил педагог МКДОУ№3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smtClean="0"/>
              <a:t>Агаимова Зарият Велибековна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                </a:t>
            </a:r>
            <a:br>
              <a:rPr lang="ru-RU" sz="1800" smtClean="0"/>
            </a:br>
            <a:r>
              <a:rPr lang="ru-RU" sz="1800" smtClean="0"/>
              <a:t> г.Избербаш</a:t>
            </a:r>
            <a:r>
              <a:rPr lang="ru-RU" smtClean="0"/>
              <a:t/>
            </a:r>
            <a:br>
              <a:rPr lang="ru-RU" smtClean="0"/>
            </a:br>
            <a:endParaRPr lang="ru-RU" smtClean="0">
              <a:latin typeface="Georgia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47813" y="422116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571500" y="642938"/>
            <a:ext cx="7816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400" b="1">
                <a:latin typeface="Calibri" pitchFamily="34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как следствие самореализации у ребенка будет формироваться учебная мотивация. Таким образом, и будут решаться приоритетные задачи непрерывного образования детей.</a:t>
            </a:r>
          </a:p>
        </p:txBody>
      </p:sp>
      <p:pic>
        <p:nvPicPr>
          <p:cNvPr id="4" name="Рисунок 3" descr="D:\ЗАРИЯТ\математика\IMG_20161116_1531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428868"/>
            <a:ext cx="4898487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maam.ru/upload/blogs/ebc78f8b98294e1a0ccc8efeb040dbf9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496"/>
            <a:ext cx="3143272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85720" y="357166"/>
            <a:ext cx="814524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Любое занятие по ФЭМП в средней группе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нашего</a:t>
            </a:r>
          </a:p>
          <a:p>
            <a:pPr lvl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детского сада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направлено на развитие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детей. </a:t>
            </a:r>
          </a:p>
          <a:p>
            <a:pPr lvl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Современные реалии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требуют от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воспитателя</a:t>
            </a:r>
          </a:p>
          <a:p>
            <a:pPr lvl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применения основ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развивающего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активного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инновационных</a:t>
            </a:r>
          </a:p>
          <a:p>
            <a:pPr lvl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приемов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 математического</a:t>
            </a:r>
          </a:p>
          <a:p>
            <a:pPr lvl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мышления</a:t>
            </a:r>
            <a:r>
              <a:rPr lang="ru-RU" sz="24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ЗАРИЯТ\математика\IMG_20161116_1539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143248"/>
            <a:ext cx="3286148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maam.ru/upload/blogs/detsad-85133-142890527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286124"/>
            <a:ext cx="3000396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1049338"/>
            <a:ext cx="89328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/>
            <a:r>
              <a:rPr lang="ru-RU" sz="2400">
                <a:latin typeface="Times New Roman" pitchFamily="18" charset="0"/>
                <a:cs typeface="Times New Roman" pitchFamily="18" charset="0"/>
              </a:rPr>
              <a:t>Основным ее направлением является формирование </a:t>
            </a:r>
          </a:p>
          <a:p>
            <a:pPr lvl="1"/>
            <a:r>
              <a:rPr lang="ru-RU" sz="2400">
                <a:latin typeface="Times New Roman" pitchFamily="18" charset="0"/>
                <a:cs typeface="Times New Roman" pitchFamily="18" charset="0"/>
              </a:rPr>
              <a:t>логических способностей и представлений, стимулирование </a:t>
            </a:r>
          </a:p>
          <a:p>
            <a:pPr lvl="1"/>
            <a:r>
              <a:rPr lang="ru-RU" sz="2400">
                <a:latin typeface="Times New Roman" pitchFamily="18" charset="0"/>
                <a:cs typeface="Times New Roman" pitchFamily="18" charset="0"/>
              </a:rPr>
              <a:t>умственной активности, развитие смекалки дошкольников. </a:t>
            </a:r>
          </a:p>
          <a:p>
            <a:pPr lvl="1"/>
            <a:r>
              <a:rPr lang="ru-RU" sz="2400">
                <a:latin typeface="Times New Roman" pitchFamily="18" charset="0"/>
                <a:cs typeface="Times New Roman" pitchFamily="18" charset="0"/>
              </a:rPr>
              <a:t>Любое занятие по ФЭМП в средней группе направлено на </a:t>
            </a:r>
          </a:p>
          <a:p>
            <a:pPr lvl="1"/>
            <a:r>
              <a:rPr lang="ru-RU" sz="2400">
                <a:latin typeface="Times New Roman" pitchFamily="18" charset="0"/>
                <a:cs typeface="Times New Roman" pitchFamily="18" charset="0"/>
              </a:rPr>
              <a:t>развитие простейших суждений, развитие грамматически </a:t>
            </a:r>
          </a:p>
          <a:p>
            <a:pPr lvl="1"/>
            <a:r>
              <a:rPr lang="ru-RU" sz="2400">
                <a:latin typeface="Times New Roman" pitchFamily="18" charset="0"/>
                <a:cs typeface="Times New Roman" pitchFamily="18" charset="0"/>
              </a:rPr>
              <a:t>правильных оборотов речи. Математическая подготовка</a:t>
            </a:r>
          </a:p>
          <a:p>
            <a:pPr lvl="1"/>
            <a:r>
              <a:rPr lang="ru-RU" sz="2400">
                <a:latin typeface="Times New Roman" pitchFamily="18" charset="0"/>
                <a:cs typeface="Times New Roman" pitchFamily="18" charset="0"/>
              </a:rPr>
              <a:t> в средней группе, предусмотренная программой, помимо </a:t>
            </a:r>
          </a:p>
          <a:p>
            <a:pPr lvl="1"/>
            <a:r>
              <a:rPr lang="ru-RU" sz="2400">
                <a:latin typeface="Times New Roman" pitchFamily="18" charset="0"/>
                <a:cs typeface="Times New Roman" pitchFamily="18" charset="0"/>
              </a:rPr>
              <a:t>обучения ребят навыкам счета, развивает представления о </a:t>
            </a:r>
          </a:p>
          <a:p>
            <a:pPr lvl="1"/>
            <a:r>
              <a:rPr lang="ru-RU" sz="2400">
                <a:latin typeface="Times New Roman" pitchFamily="18" charset="0"/>
                <a:cs typeface="Times New Roman" pitchFamily="18" charset="0"/>
              </a:rPr>
              <a:t>числе и количестве первого десятка. ФЭМП в средней группе </a:t>
            </a:r>
          </a:p>
          <a:p>
            <a:pPr lvl="1"/>
            <a:r>
              <a:rPr lang="ru-RU" sz="2400">
                <a:latin typeface="Times New Roman" pitchFamily="18" charset="0"/>
                <a:cs typeface="Times New Roman" pitchFamily="18" charset="0"/>
              </a:rPr>
              <a:t>предполагает деление предметов на одинаковые части, </a:t>
            </a:r>
          </a:p>
          <a:p>
            <a:pPr lvl="1"/>
            <a:r>
              <a:rPr lang="ru-RU" sz="2400">
                <a:latin typeface="Times New Roman" pitchFamily="18" charset="0"/>
                <a:cs typeface="Times New Roman" pitchFamily="18" charset="0"/>
              </a:rPr>
              <a:t>Измерения объектов с помощью условных мерок, определение </a:t>
            </a:r>
          </a:p>
          <a:p>
            <a:pPr lvl="1"/>
            <a:r>
              <a:rPr lang="ru-RU" sz="2400">
                <a:latin typeface="Times New Roman" pitchFamily="18" charset="0"/>
                <a:cs typeface="Times New Roman" pitchFamily="18" charset="0"/>
              </a:rPr>
              <a:t>объема сыпучих и жидких тел.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allyslide.com/thumbs/82dd80fe5d9bf5af6d48291d20ec0c76/img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/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>Дети средней группы в нашем</a:t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> детском саду при выполнении заданий, предлагаемых </a:t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>воспитателем, развивают глазомер, получают представления о </a:t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>разнообразных геометрических фигурах, формируют </a:t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>понимание пространственных взаимодействий.</a:t>
            </a: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pic>
        <p:nvPicPr>
          <p:cNvPr id="27652" name="Picture 4" descr="IMG_20161123_0807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924175"/>
            <a:ext cx="511175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454025"/>
            <a:ext cx="86868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/>
            <a:r>
              <a:rPr lang="ru-RU" sz="2800">
                <a:latin typeface="Times New Roman" pitchFamily="18" charset="0"/>
                <a:cs typeface="Times New Roman" pitchFamily="18" charset="0"/>
              </a:rPr>
              <a:t>Педагог дает представление своим воспитанникам о </a:t>
            </a:r>
          </a:p>
          <a:p>
            <a:pPr lvl="1"/>
            <a:r>
              <a:rPr lang="ru-RU" sz="2800">
                <a:latin typeface="Times New Roman" pitchFamily="18" charset="0"/>
                <a:cs typeface="Times New Roman" pitchFamily="18" charset="0"/>
              </a:rPr>
              <a:t>правилах поведения, формирует в них </a:t>
            </a:r>
          </a:p>
          <a:p>
            <a:pPr lvl="1"/>
            <a:r>
              <a:rPr lang="ru-RU" sz="2800">
                <a:latin typeface="Times New Roman" pitchFamily="18" charset="0"/>
                <a:cs typeface="Times New Roman" pitchFamily="18" charset="0"/>
              </a:rPr>
              <a:t>организованность, прилежность. Работа по </a:t>
            </a:r>
          </a:p>
          <a:p>
            <a:pPr lvl="1"/>
            <a:r>
              <a:rPr lang="ru-RU" sz="2800">
                <a:latin typeface="Times New Roman" pitchFamily="18" charset="0"/>
                <a:cs typeface="Times New Roman" pitchFamily="18" charset="0"/>
              </a:rPr>
              <a:t>формированию у малышей простейших </a:t>
            </a:r>
          </a:p>
          <a:p>
            <a:pPr lvl="1"/>
            <a:r>
              <a:rPr lang="ru-RU" sz="2800">
                <a:latin typeface="Times New Roman" pitchFamily="18" charset="0"/>
                <a:cs typeface="Times New Roman" pitchFamily="18" charset="0"/>
              </a:rPr>
              <a:t>математических понятий воспитателем </a:t>
            </a:r>
          </a:p>
          <a:p>
            <a:pPr lvl="1"/>
            <a:r>
              <a:rPr lang="ru-RU" sz="2800">
                <a:latin typeface="Times New Roman" pitchFamily="18" charset="0"/>
                <a:cs typeface="Times New Roman" pitchFamily="18" charset="0"/>
              </a:rPr>
              <a:t>осуществляется в утреннее, дневное, вечернее время</a:t>
            </a:r>
          </a:p>
          <a:p>
            <a:pPr lvl="1"/>
            <a:r>
              <a:rPr lang="ru-RU" sz="2800">
                <a:latin typeface="Times New Roman" pitchFamily="18" charset="0"/>
                <a:cs typeface="Times New Roman" pitchFamily="18" charset="0"/>
              </a:rPr>
              <a:t> не чаще 2-3 раз в неделю. Продолжительность</a:t>
            </a:r>
          </a:p>
          <a:p>
            <a:pPr lvl="1"/>
            <a:r>
              <a:rPr lang="ru-RU" sz="2800">
                <a:latin typeface="Times New Roman" pitchFamily="18" charset="0"/>
                <a:cs typeface="Times New Roman" pitchFamily="18" charset="0"/>
              </a:rPr>
              <a:t> непрерывной непосредственно образовательной</a:t>
            </a:r>
          </a:p>
          <a:p>
            <a:pPr lvl="1"/>
            <a:r>
              <a:rPr lang="ru-RU" sz="2800">
                <a:latin typeface="Times New Roman" pitchFamily="18" charset="0"/>
                <a:cs typeface="Times New Roman" pitchFamily="18" charset="0"/>
              </a:rPr>
              <a:t> деятельности для детей от 4 до 5-х лет - не более </a:t>
            </a:r>
          </a:p>
          <a:p>
            <a:pPr lvl="1"/>
            <a:r>
              <a:rPr lang="ru-RU" sz="2800">
                <a:latin typeface="Times New Roman" pitchFamily="18" charset="0"/>
                <a:cs typeface="Times New Roman" pitchFamily="18" charset="0"/>
              </a:rPr>
              <a:t>20 минут, ФЭМП в средней группе по ФГОС </a:t>
            </a:r>
          </a:p>
          <a:p>
            <a:pPr lvl="1"/>
            <a:r>
              <a:rPr lang="ru-RU" sz="2800">
                <a:latin typeface="Times New Roman" pitchFamily="18" charset="0"/>
                <a:cs typeface="Times New Roman" pitchFamily="18" charset="0"/>
              </a:rPr>
              <a:t>помогают педагогу развивать в своих подопечных </a:t>
            </a:r>
          </a:p>
          <a:p>
            <a:pPr lvl="1"/>
            <a:r>
              <a:rPr lang="ru-RU" sz="2800">
                <a:latin typeface="Times New Roman" pitchFamily="18" charset="0"/>
                <a:cs typeface="Times New Roman" pitchFamily="18" charset="0"/>
              </a:rPr>
              <a:t>активную гражданскую позицию, </a:t>
            </a:r>
          </a:p>
          <a:p>
            <a:pPr lvl="1"/>
            <a:r>
              <a:rPr lang="ru-RU" sz="2800">
                <a:latin typeface="Times New Roman" pitchFamily="18" charset="0"/>
                <a:cs typeface="Times New Roman" pitchFamily="18" charset="0"/>
              </a:rPr>
              <a:t>целеустремленность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настойчивость и сдержанность.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350" y="363538"/>
            <a:ext cx="88972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4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</a:p>
          <a:p>
            <a:pPr lvl="1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 в средней группе должны быть известны формы предметов, </a:t>
            </a:r>
          </a:p>
          <a:p>
            <a:pPr lvl="1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структурные части различных геометрических фигур, размеры тел.</a:t>
            </a:r>
          </a:p>
          <a:p>
            <a:pPr lvl="1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того чтобы сравнить два геометрических объекта, 4-5 летний ребенок </a:t>
            </a:r>
          </a:p>
          <a:p>
            <a:pPr lvl="1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использует речевые и познавательные умения и навыки. Я на занятиях по </a:t>
            </a:r>
          </a:p>
          <a:p>
            <a:pPr lvl="1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ФЭМП  использую  нетрадиционные методы работы. Где дети с </a:t>
            </a:r>
          </a:p>
          <a:p>
            <a:pPr lvl="1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удовольствием слушают  и запоминают ,  также использую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/игры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нашего детского сада при разработке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математических </a:t>
            </a:r>
          </a:p>
          <a:p>
            <a:pPr lvl="1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подбирает такие формы и приемы работы,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всестороннему развитию наших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 в детском саду на первом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месте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содержание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проводимых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занятий, а формирование личности ребенка.</a:t>
            </a:r>
          </a:p>
        </p:txBody>
      </p:sp>
      <p:pic>
        <p:nvPicPr>
          <p:cNvPr id="4" name="Рисунок 3" descr="http://www.maam.ru/upload/blogs/detsad-166805-14194366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500570"/>
            <a:ext cx="2786082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L:\для печати\фото\IMG-20161122-WA00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29132"/>
            <a:ext cx="3143272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ЗАРИЯТ\математика\IMG_20161116_155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2786082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:\ЗАРИЯТ\математика\IMG_20161116_1600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357562"/>
            <a:ext cx="2571768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ЗАРИЯТ\математика\IMG_20161116_1535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500438"/>
            <a:ext cx="2928958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ЗАРИЯТ\математика\IMG_20161116_1600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85728"/>
            <a:ext cx="371477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2000250" y="2000250"/>
            <a:ext cx="49291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  СПАСИБО</a:t>
            </a:r>
          </a:p>
          <a:p>
            <a:pPr lvl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          ЗА </a:t>
            </a:r>
          </a:p>
          <a:p>
            <a:pPr lvl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ВНИМАНИЕ.</a:t>
            </a:r>
            <a:r>
              <a:rPr lang="ru-RU" sz="3600" b="1"/>
              <a:t> 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96838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619250" y="981075"/>
            <a:ext cx="6286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Цель семинара: оказание методической помощи для повышения профессионального потенциала педагогов средних групп.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14313" y="517525"/>
            <a:ext cx="75723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/>
            <a:r>
              <a:rPr lang="ru-RU" sz="3200">
                <a:latin typeface="Times New Roman" pitchFamily="18" charset="0"/>
                <a:cs typeface="Times New Roman" pitchFamily="18" charset="0"/>
              </a:rPr>
              <a:t>Принятие ФГОС дошкольного образования требует необходимости предусмотреть, как обязательное условие, возможность самореализации</a:t>
            </a:r>
          </a:p>
          <a:p>
            <a:pPr lvl="1"/>
            <a:r>
              <a:rPr lang="ru-RU" sz="3200">
                <a:latin typeface="Times New Roman" pitchFamily="18" charset="0"/>
                <a:cs typeface="Times New Roman" pitchFamily="18" charset="0"/>
              </a:rPr>
              <a:t> ребенка на всех этапах работы по математическому развитию в системе образования дошкольника.</a:t>
            </a:r>
          </a:p>
        </p:txBody>
      </p:sp>
      <p:pic>
        <p:nvPicPr>
          <p:cNvPr id="5" name="Рисунок 4" descr="D:\ЗАРИЯТ\математика\IMG_20161116_1557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143380"/>
            <a:ext cx="3780498" cy="2136295"/>
          </a:xfrm>
          <a:prstGeom prst="round2Diag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3"/>
          <p:cNvSpPr>
            <a:spLocks noChangeArrowheads="1"/>
          </p:cNvSpPr>
          <p:nvPr/>
        </p:nvSpPr>
        <p:spPr bwMode="auto">
          <a:xfrm>
            <a:off x="0" y="1089025"/>
            <a:ext cx="89804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500">
                <a:cs typeface="Times New Roman" pitchFamily="18" charset="0"/>
              </a:rPr>
              <a:t>         </a:t>
            </a:r>
            <a:r>
              <a:rPr lang="ru-RU" sz="150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Georgia" pitchFamily="18" charset="0"/>
                <a:cs typeface="Times New Roman" pitchFamily="18" charset="0"/>
              </a:rPr>
              <a:t>Вхождение детей в мир математики </a:t>
            </a:r>
            <a:r>
              <a:rPr lang="ru-RU" sz="2400">
                <a:cs typeface="Times New Roman" pitchFamily="18" charset="0"/>
              </a:rPr>
              <a:t>н</a:t>
            </a:r>
            <a:r>
              <a:rPr lang="ru-RU" sz="2400">
                <a:latin typeface="Georgia" pitchFamily="18" charset="0"/>
                <a:cs typeface="Times New Roman" pitchFamily="18" charset="0"/>
              </a:rPr>
              <a:t>ачинается уже в дошкольном детстве. Математика является универсальным методом познания окружающего и предметного мира и ее роль в современной науке постоянно возрастает.  Изменение концептуальных подходов к определению содержания и выбору методик обучения математике в школе, широкое использование современных образовательных технологий обусловило и  требованиям математической подготовке детей дошкольного возраста.</a:t>
            </a:r>
            <a:endParaRPr lang="ru-RU" sz="2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57188" y="266700"/>
            <a:ext cx="83581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/>
            <a:r>
              <a:rPr lang="ru-RU" sz="2400" b="1">
                <a:solidFill>
                  <a:srgbClr val="2B2B2B"/>
                </a:solidFill>
                <a:latin typeface="Verdana" pitchFamily="34" charset="0"/>
                <a:cs typeface="Times New Roman" pitchFamily="18" charset="0"/>
              </a:rPr>
              <a:t>  </a:t>
            </a:r>
          </a:p>
          <a:p>
            <a:pPr lvl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Сегодня «математика-это больше,</a:t>
            </a:r>
          </a:p>
          <a:p>
            <a:pPr lvl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чем наука, это-язык».</a:t>
            </a:r>
          </a:p>
          <a:p>
            <a:pPr lvl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Изучение математики совершенствует культуру мышления, приучает детей логически </a:t>
            </a:r>
          </a:p>
          <a:p>
            <a:pPr lvl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рассуждать, воспитывает у них точность высказываний. Математические знания и умения необходимы для успешной адаптации ребенка к процессам социальной коммуникации, информатизации и технологизации общества. Они расширяют кругозор ребенка</a:t>
            </a:r>
            <a:r>
              <a:rPr lang="ru-RU" sz="2400" b="1">
                <a:solidFill>
                  <a:srgbClr val="2B2B2B"/>
                </a:solidFill>
                <a:latin typeface="Times New Roman" pitchFamily="18" charset="0"/>
                <a:cs typeface="Times New Roman" pitchFamily="18" charset="0"/>
              </a:rPr>
              <a:t>.                        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ЗАРИЯТ\математика\IMG_20161116_1513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357694"/>
            <a:ext cx="4357718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900113" y="1052513"/>
            <a:ext cx="67151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Математическая культура — составная часть общей культуры личности, а в период дошкольного детства имеет свои особенности, связанные с возрастными и индивидуальными возможностями детей</a:t>
            </a:r>
          </a:p>
        </p:txBody>
      </p:sp>
      <p:pic>
        <p:nvPicPr>
          <p:cNvPr id="5" name="Рисунок 4" descr="D:\ЗАРИЯТ\математика\IMG_20161116_150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71810"/>
            <a:ext cx="3965187" cy="2762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214313" y="0"/>
            <a:ext cx="86439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/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Важным условием в организации развивающей среды я считаю отбор педагогом игр, игрушек, игрового оборудования. Насыщение предметно-развивающей среды должно быть разумным. Игры должны соответствовать возрасту детей и задачам, которые решаются на данном этапе. Конечно же, важна и доступность содержания предметно-развивающей среды для детей: игры, игрушки, различные игровые атрибуты.</a:t>
            </a:r>
          </a:p>
          <a:p>
            <a:pPr lvl="1"/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ЗАРИЯТ\математика\IMG_20161116_1513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2887943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L:\для печати\фото\IMG-20161122-WA00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14752"/>
            <a:ext cx="2749471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L:\для печати\фото\IMG-20161121-WA00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786190"/>
            <a:ext cx="2313602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571500" y="476250"/>
            <a:ext cx="81422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Математический материал должен раскрываться во время проведения экскурсий, ознакомления с литературными произведениями и малыми формами фольклора, играх с природным материалом(вода, песок, фасоль, горох, крупа), через игровые упражнения с сенсорными эталонами, бытовыми предметами,ИЗО, конструктивные и дидактические игры, в проблемных ситуациях. Все эти формы варьируются в соответствии с возрастом.</a:t>
            </a:r>
          </a:p>
        </p:txBody>
      </p:sp>
      <p:pic>
        <p:nvPicPr>
          <p:cNvPr id="4" name="Рисунок 3" descr="D:\ЗАРИЯТ\математика\IMG_20161114_0948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714752"/>
            <a:ext cx="4143404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allyslide.com/thumbs/82dd80fe5d9bf5af6d48291d20ec0c7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57188" y="371475"/>
            <a:ext cx="7467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2B2B2B"/>
                </a:solidFill>
                <a:latin typeface="Verdana" pitchFamily="34" charset="0"/>
                <a:cs typeface="Times New Roman" pitchFamily="18" charset="0"/>
              </a:rPr>
              <a:t>   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 время пребывания в нашем детском саду наши дети средней группы вместе с воспитателями учится применять математические знания и представления в значимой для них практической деятельности: игре, детском экспериментировании, конструировании, в трудовой деятельности, художественно- изобразительной.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7313" y="-9501188"/>
            <a:ext cx="13716001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ЗАРИЯТ\математика\IMG_20161116_1557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000372"/>
            <a:ext cx="4643470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ЗАРИЯТ\математика\IMG_20161116_1600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14686"/>
            <a:ext cx="3214710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689</Words>
  <Application>Microsoft Office PowerPoint</Application>
  <PresentationFormat>Экран (4:3)</PresentationFormat>
  <Paragraphs>66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«Семинар  Для воспитателей средних групп на тему: «Современные подходы по привитию математических навыков воспитанников средней группы в условиях ФГОС ДО»                ( по годовому плану УО на 2016 -17у.г)     Доклад подготовил педагог МКДОУ№3 Агаимова Зарият Велибековна                   г.Избербаш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Дети средней группы в нашем  детском саду при выполнении заданий, предлагаемых  воспитателем, развивают глазомер, получают представления о  разнообразных геометрических фигурах, формируют  понимание пространственных взаимодействий. 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«Математическое образование в условиях ФГОС ДО».</dc:title>
  <dc:creator>Admin</dc:creator>
  <cp:lastModifiedBy>Admin</cp:lastModifiedBy>
  <cp:revision>52</cp:revision>
  <dcterms:created xsi:type="dcterms:W3CDTF">2016-11-16T16:39:33Z</dcterms:created>
  <dcterms:modified xsi:type="dcterms:W3CDTF">2016-11-23T16:03:19Z</dcterms:modified>
</cp:coreProperties>
</file>