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86" r:id="rId4"/>
    <p:sldId id="285" r:id="rId5"/>
    <p:sldId id="259" r:id="rId6"/>
    <p:sldId id="260" r:id="rId7"/>
    <p:sldId id="261" r:id="rId8"/>
    <p:sldId id="262" r:id="rId9"/>
    <p:sldId id="263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7" r:id="rId31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1CC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91" d="100"/>
          <a:sy n="91" d="100"/>
        </p:scale>
        <p:origin x="-96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5A2402-D8FE-4C3A-8528-EFE31E386D36}" type="datetimeFigureOut">
              <a:rPr lang="ru-RU"/>
              <a:pPr>
                <a:defRPr/>
              </a:pPr>
              <a:t>28.11.2016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919D4C-1743-46DE-A0A5-449176EE1B5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C799A8-3C8F-4715-B452-3C9B9598FEB1}" type="datetimeFigureOut">
              <a:rPr lang="ru-RU"/>
              <a:pPr>
                <a:defRPr/>
              </a:pPr>
              <a:t>28.11.2016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88F052-8F54-427C-BC0A-AD637FA7223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356BE7-8235-4FA0-BFAA-3CEC73B2E3A8}" type="datetimeFigureOut">
              <a:rPr lang="ru-RU"/>
              <a:pPr>
                <a:defRPr/>
              </a:pPr>
              <a:t>28.11.2016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18570E-FCFA-4954-AB0F-666ECFA356E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707546-F915-4612-9159-09FD740028E0}" type="datetimeFigureOut">
              <a:rPr lang="ru-RU"/>
              <a:pPr>
                <a:defRPr/>
              </a:pPr>
              <a:t>28.11.2016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0DCFCE-A894-48A9-A429-98A534E7A79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229232-0E19-4D94-971E-6298FAE03D59}" type="datetimeFigureOut">
              <a:rPr lang="ru-RU"/>
              <a:pPr>
                <a:defRPr/>
              </a:pPr>
              <a:t>28.11.2016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045AC5-DB5B-4D9A-99AB-8E16554543B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F14769-E9BD-49AE-B2FA-4538EB1E158F}" type="datetimeFigureOut">
              <a:rPr lang="ru-RU"/>
              <a:pPr>
                <a:defRPr/>
              </a:pPr>
              <a:t>28.11.2016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A7BB6E-65C0-4E9A-A365-DD3EA4DF03D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2C1435-7279-4CC1-BE4F-57CDC78F5DDD}" type="datetimeFigureOut">
              <a:rPr lang="ru-RU"/>
              <a:pPr>
                <a:defRPr/>
              </a:pPr>
              <a:t>28.11.2016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97F1AF-47F5-4AFC-9A14-7500FB996DC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B5DE30-B48E-42E3-8F01-BE7EB8F1B5C7}" type="datetimeFigureOut">
              <a:rPr lang="ru-RU"/>
              <a:pPr>
                <a:defRPr/>
              </a:pPr>
              <a:t>28.11.2016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EB1D45-C014-4F83-BF61-1CE359C6159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D1AA4A-D529-490F-AEDE-8D6B8C9F5819}" type="datetimeFigureOut">
              <a:rPr lang="ru-RU"/>
              <a:pPr>
                <a:defRPr/>
              </a:pPr>
              <a:t>28.11.2016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FCDAC4-293C-46A4-8346-CB8AB12E437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E7E050-4BD6-4D5B-A2DF-8F3C060CAB36}" type="datetimeFigureOut">
              <a:rPr lang="ru-RU"/>
              <a:pPr>
                <a:defRPr/>
              </a:pPr>
              <a:t>28.11.2016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703937-464A-473D-BDEC-7C184173FC6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D09D46-E418-4904-AD47-FF1E5147A94C}" type="datetimeFigureOut">
              <a:rPr lang="ru-RU"/>
              <a:pPr>
                <a:defRPr/>
              </a:pPr>
              <a:t>28.11.2016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20E7FE-626F-423D-A7EF-8EFD1C68C56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8EDE308-A083-43DE-941C-E215F81E27A0}" type="datetimeFigureOut">
              <a:rPr lang="ru-RU"/>
              <a:pPr>
                <a:defRPr/>
              </a:pPr>
              <a:t>28.11.2016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B26FB6D8-8102-41E5-B142-C51E997329F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9.jpeg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2.jpeg"/><Relationship Id="rId4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7.w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6.wmf"/><Relationship Id="rId5" Type="http://schemas.openxmlformats.org/officeDocument/2006/relationships/image" Target="../media/image15.wmf"/><Relationship Id="rId4" Type="http://schemas.openxmlformats.org/officeDocument/2006/relationships/image" Target="../media/image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2.jpeg"/><Relationship Id="rId4" Type="http://schemas.openxmlformats.org/officeDocument/2006/relationships/image" Target="../media/image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2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3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2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>
                <a:latin typeface="Arial" charset="0"/>
              </a:rPr>
              <a:t>Программа </a:t>
            </a:r>
          </a:p>
        </p:txBody>
      </p:sp>
      <p:sp>
        <p:nvSpPr>
          <p:cNvPr id="65539" name="Rectangle 3"/>
          <p:cNvSpPr>
            <a:spLocks noGrp="1"/>
          </p:cNvSpPr>
          <p:nvPr>
            <p:ph type="body" idx="4294967295"/>
          </p:nvPr>
        </p:nvSpPr>
        <p:spPr>
          <a:xfrm>
            <a:off x="0" y="0"/>
            <a:ext cx="9144000" cy="6858000"/>
          </a:xfrm>
          <a:blipFill>
            <a:blip r:embed="rId2"/>
            <a:tile tx="0" ty="0" sx="100000" sy="100000" flip="none" algn="tl"/>
          </a:blipFill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rtlCol="0">
            <a:normAutofit/>
          </a:bodyPr>
          <a:lstStyle/>
          <a:p>
            <a:pPr algn="ctr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 dirty="0">
              <a:latin typeface="Arial" charset="0"/>
            </a:endParaRPr>
          </a:p>
          <a:p>
            <a:pPr algn="ctr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 sz="2800" dirty="0">
              <a:latin typeface="Arial" charset="0"/>
            </a:endParaRPr>
          </a:p>
          <a:p>
            <a:pPr algn="ctr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" charset="0"/>
              </a:rPr>
              <a:t> Творческая презентация</a:t>
            </a:r>
          </a:p>
          <a:p>
            <a:pPr algn="ctr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" charset="0"/>
              </a:rPr>
              <a:t> программы ЮИД</a:t>
            </a:r>
          </a:p>
          <a:p>
            <a:pPr algn="ctr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" charset="0"/>
              </a:rPr>
              <a:t>  «</a:t>
            </a:r>
            <a:r>
              <a:rPr lang="ru-RU" sz="28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" charset="0"/>
              </a:rPr>
              <a:t>Светофорики</a:t>
            </a:r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" charset="0"/>
              </a:rPr>
              <a:t>»</a:t>
            </a:r>
          </a:p>
          <a:p>
            <a:pPr algn="ctr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" charset="0"/>
              </a:rPr>
              <a:t> МКДОУ</a:t>
            </a:r>
          </a:p>
          <a:p>
            <a:pPr algn="ctr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" charset="0"/>
              </a:rPr>
              <a:t> «Детский сад №3»</a:t>
            </a:r>
            <a:endParaRPr lang="ru-RU" sz="2800" dirty="0" smtClean="0">
              <a:ln>
                <a:solidFill>
                  <a:srgbClr val="7030A0"/>
                </a:solidFill>
              </a:ln>
              <a:latin typeface="Arial" charset="0"/>
            </a:endParaRPr>
          </a:p>
          <a:p>
            <a:pPr algn="ctr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>
                <a:latin typeface="Arial" charset="0"/>
              </a:rPr>
              <a:t> </a:t>
            </a:r>
            <a:r>
              <a:rPr lang="ru-RU" dirty="0" smtClean="0">
                <a:latin typeface="Arial" charset="0"/>
              </a:rPr>
              <a:t>                        </a:t>
            </a:r>
            <a:r>
              <a:rPr lang="ru-RU" sz="1800" dirty="0" smtClean="0">
                <a:latin typeface="Arial" charset="0"/>
              </a:rPr>
              <a:t>Воспитатель ст.гр.</a:t>
            </a:r>
          </a:p>
          <a:p>
            <a:pPr algn="ctr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1800" dirty="0">
                <a:latin typeface="Arial" charset="0"/>
              </a:rPr>
              <a:t> </a:t>
            </a:r>
            <a:r>
              <a:rPr lang="ru-RU" sz="1800" dirty="0" smtClean="0">
                <a:latin typeface="Arial" charset="0"/>
              </a:rPr>
              <a:t>                                              </a:t>
            </a:r>
            <a:r>
              <a:rPr lang="ru-RU" sz="1800" dirty="0" err="1" smtClean="0">
                <a:latin typeface="Arial" charset="0"/>
              </a:rPr>
              <a:t>Муртузалиева</a:t>
            </a:r>
            <a:r>
              <a:rPr lang="ru-RU" sz="1800" dirty="0" smtClean="0">
                <a:latin typeface="Arial" charset="0"/>
              </a:rPr>
              <a:t> А.К. </a:t>
            </a:r>
            <a:endParaRPr lang="ru-RU" dirty="0" smtClean="0">
              <a:latin typeface="Arial" charset="0"/>
            </a:endParaRPr>
          </a:p>
        </p:txBody>
      </p:sp>
      <p:pic>
        <p:nvPicPr>
          <p:cNvPr id="65540" name="Picture 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472" y="3929066"/>
            <a:ext cx="2103437" cy="266382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316" name="Picture 9" descr="C:\Users\Женя\AppData\Local\Microsoft\Windows\Temporary Internet Files\Content.IE5\R2PZJRP0\MC900432549[1]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911975" y="571500"/>
            <a:ext cx="2232025" cy="223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>
                <a:latin typeface="Arial" charset="0"/>
              </a:rPr>
              <a:t>Программа </a:t>
            </a:r>
          </a:p>
        </p:txBody>
      </p:sp>
      <p:sp>
        <p:nvSpPr>
          <p:cNvPr id="65539" name="Rectangle 3"/>
          <p:cNvSpPr>
            <a:spLocks noGrp="1"/>
          </p:cNvSpPr>
          <p:nvPr>
            <p:ph type="body" idx="4294967295"/>
          </p:nvPr>
        </p:nvSpPr>
        <p:spPr>
          <a:xfrm>
            <a:off x="0" y="0"/>
            <a:ext cx="9144000" cy="6858000"/>
          </a:xfrm>
          <a:blipFill>
            <a:blip r:embed="rId2"/>
            <a:tile tx="0" ty="0" sx="100000" sy="100000" flip="none" algn="tl"/>
          </a:blipFill>
          <a:ln/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rtlCol="0" anchor="b">
            <a:normAutofit/>
          </a:bodyPr>
          <a:lstStyle/>
          <a:p>
            <a:pPr fontAlgn="auto">
              <a:lnSpc>
                <a:spcPct val="8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endParaRPr lang="ru-RU" sz="2400" b="1" u="sng" dirty="0">
              <a:latin typeface="Times New Roman" pitchFamily="18" charset="0"/>
              <a:cs typeface="Times New Roman" pitchFamily="18" charset="0"/>
            </a:endParaRPr>
          </a:p>
          <a:p>
            <a:pPr fontAlgn="auto">
              <a:lnSpc>
                <a:spcPct val="80000"/>
              </a:lnSpc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400" u="sng" dirty="0" smtClean="0">
                <a:latin typeface="Times New Roman" pitchFamily="18" charset="0"/>
                <a:cs typeface="Times New Roman" pitchFamily="18" charset="0"/>
              </a:rPr>
              <a:t>Актуальность проблемы.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fontAlgn="auto">
              <a:lnSpc>
                <a:spcPct val="80000"/>
              </a:lnSpc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Детский дорожно-транспортный травматизм является одной из самых болезненных проблем современного общества. Ежегодно на дорогах России совершаются десятки тысяч дорожно-транспортных происшествий с участием детей и подростков. Знание и соблюдение Правил дорожного движения поможет сформировать безопасное поведение детей на дорогах.</a:t>
            </a:r>
          </a:p>
          <a:p>
            <a:pPr fontAlgn="auto">
              <a:lnSpc>
                <a:spcPct val="80000"/>
              </a:lnSpc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Именно в дошкольном возрасте закладывается фундамент жизненных ориентировок в окружающем, и всё, что ребёнок усвоит в детском саду, прочно останется у него навсегда.</a:t>
            </a:r>
          </a:p>
          <a:p>
            <a:pPr fontAlgn="auto">
              <a:lnSpc>
                <a:spcPct val="80000"/>
              </a:lnSpc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Поэтому основная </a:t>
            </a:r>
            <a:r>
              <a:rPr lang="ru-RU" sz="2400" u="sng" dirty="0" smtClean="0">
                <a:latin typeface="Times New Roman" pitchFamily="18" charset="0"/>
                <a:cs typeface="Times New Roman" pitchFamily="18" charset="0"/>
              </a:rPr>
              <a:t>цель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 — обучить детей дорожной грамоте, привить навыки безопасного поведения на дороге.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sz="2600" dirty="0">
              <a:latin typeface="Times New Roman" pitchFamily="18" charset="0"/>
              <a:cs typeface="Times New Roman" pitchFamily="18" charset="0"/>
            </a:endParaRP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sz="2800" b="1" dirty="0" smtClean="0"/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sz="2800" b="1" dirty="0"/>
          </a:p>
        </p:txBody>
      </p:sp>
      <p:pic>
        <p:nvPicPr>
          <p:cNvPr id="65540" name="Picture 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215206" y="5048597"/>
            <a:ext cx="1428760" cy="180940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2534" name="Picture 9" descr="C:\Users\Женя\AppData\Local\Microsoft\Windows\Temporary Internet Files\Content.IE5\R2PZJRP0\MC900432549[1]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357938" y="0"/>
            <a:ext cx="1714500" cy="171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>
                <a:latin typeface="Arial" charset="0"/>
              </a:rPr>
              <a:t>Программа </a:t>
            </a:r>
          </a:p>
        </p:txBody>
      </p:sp>
      <p:sp>
        <p:nvSpPr>
          <p:cNvPr id="65539" name="Rectangle 3"/>
          <p:cNvSpPr>
            <a:spLocks noGrp="1"/>
          </p:cNvSpPr>
          <p:nvPr>
            <p:ph type="body" idx="4294967295"/>
          </p:nvPr>
        </p:nvSpPr>
        <p:spPr>
          <a:xfrm>
            <a:off x="0" y="0"/>
            <a:ext cx="9144000" cy="6858000"/>
          </a:xfrm>
          <a:blipFill>
            <a:blip r:embed="rId2"/>
            <a:tile tx="0" ty="0" sx="100000" sy="100000" flip="none" algn="tl"/>
          </a:blipFill>
          <a:ln/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rtlCol="0" anchor="b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sz="2800" b="1" dirty="0" smtClean="0"/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sz="2800" b="1" dirty="0"/>
          </a:p>
        </p:txBody>
      </p:sp>
      <p:pic>
        <p:nvPicPr>
          <p:cNvPr id="65540" name="Picture 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43768" y="4714884"/>
            <a:ext cx="1571636" cy="199034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3558" name="Picture 9" descr="C:\Users\Женя\AppData\Local\Microsoft\Windows\Temporary Internet Files\Content.IE5\R2PZJRP0\MC900432549[1]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357938" y="0"/>
            <a:ext cx="1714500" cy="171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59" name="Rectangle 3"/>
          <p:cNvSpPr txBox="1">
            <a:spLocks/>
          </p:cNvSpPr>
          <p:nvPr/>
        </p:nvSpPr>
        <p:spPr bwMode="auto">
          <a:xfrm>
            <a:off x="4000500" y="2000250"/>
            <a:ext cx="4284663" cy="3344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Font typeface="Arial" charset="0"/>
              <a:buChar char="•"/>
            </a:pPr>
            <a:endParaRPr lang="ru-RU" sz="3200" b="1" u="sng">
              <a:latin typeface="Calibri" pitchFamily="34" charset="0"/>
            </a:endParaRPr>
          </a:p>
          <a:p>
            <a:pPr marL="342900" indent="-342900">
              <a:spcBef>
                <a:spcPct val="20000"/>
              </a:spcBef>
              <a:buFont typeface="Arial" charset="0"/>
              <a:buChar char="•"/>
            </a:pPr>
            <a:endParaRPr lang="ru-RU" sz="3200" b="1" u="sng">
              <a:latin typeface="Calibri" pitchFamily="34" charset="0"/>
            </a:endParaRPr>
          </a:p>
          <a:p>
            <a:pPr marL="342900" indent="-342900">
              <a:spcBef>
                <a:spcPct val="20000"/>
              </a:spcBef>
              <a:buFont typeface="Arial" charset="0"/>
              <a:buChar char="•"/>
            </a:pPr>
            <a:r>
              <a:rPr lang="ru-RU" sz="2400" u="sng">
                <a:latin typeface="Times New Roman" pitchFamily="18" charset="0"/>
                <a:cs typeface="Times New Roman" pitchFamily="18" charset="0"/>
              </a:rPr>
              <a:t>Программа реализуется в следующих направлениях:</a:t>
            </a:r>
            <a:endParaRPr lang="ru-RU" sz="240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spcBef>
                <a:spcPct val="20000"/>
              </a:spcBef>
              <a:buFont typeface="Arial" charset="0"/>
              <a:buChar char="•"/>
            </a:pPr>
            <a:r>
              <a:rPr lang="ru-RU" sz="2400">
                <a:latin typeface="Times New Roman" pitchFamily="18" charset="0"/>
                <a:cs typeface="Times New Roman" pitchFamily="18" charset="0"/>
              </a:rPr>
              <a:t>— работа с детьми;</a:t>
            </a:r>
          </a:p>
          <a:p>
            <a:pPr marL="342900" indent="-342900">
              <a:spcBef>
                <a:spcPct val="20000"/>
              </a:spcBef>
              <a:buFont typeface="Arial" charset="0"/>
              <a:buChar char="•"/>
            </a:pPr>
            <a:r>
              <a:rPr lang="ru-RU" sz="2400">
                <a:latin typeface="Times New Roman" pitchFamily="18" charset="0"/>
                <a:cs typeface="Times New Roman" pitchFamily="18" charset="0"/>
              </a:rPr>
              <a:t>— работа с родителями.</a:t>
            </a:r>
          </a:p>
        </p:txBody>
      </p:sp>
      <p:pic>
        <p:nvPicPr>
          <p:cNvPr id="7" name="Picture 6" descr="IMG-20161115-WA0037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42844" y="928670"/>
            <a:ext cx="4130677" cy="4130676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00B0F0"/>
            </a:solidFill>
            <a:miter lim="800000"/>
          </a:ln>
          <a:effectLst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>
                <a:latin typeface="Arial" charset="0"/>
              </a:rPr>
              <a:t>Программа </a:t>
            </a:r>
          </a:p>
        </p:txBody>
      </p:sp>
      <p:sp>
        <p:nvSpPr>
          <p:cNvPr id="65539" name="Rectangle 3"/>
          <p:cNvSpPr>
            <a:spLocks noGrp="1"/>
          </p:cNvSpPr>
          <p:nvPr>
            <p:ph type="body" idx="4294967295"/>
          </p:nvPr>
        </p:nvSpPr>
        <p:spPr>
          <a:xfrm>
            <a:off x="0" y="0"/>
            <a:ext cx="9144000" cy="6858000"/>
          </a:xfrm>
          <a:blipFill>
            <a:blip r:embed="rId2"/>
            <a:tile tx="0" ty="0" sx="100000" sy="100000" flip="none" algn="tl"/>
          </a:blipFill>
          <a:ln/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rtlCol="0" anchor="b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sz="2800" b="1" dirty="0" smtClean="0"/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sz="2800" b="1" dirty="0"/>
          </a:p>
        </p:txBody>
      </p:sp>
      <p:pic>
        <p:nvPicPr>
          <p:cNvPr id="65540" name="Picture 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43768" y="4429132"/>
            <a:ext cx="1774644" cy="224743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4582" name="Picture 9" descr="C:\Users\Женя\AppData\Local\Microsoft\Windows\Temporary Internet Files\Content.IE5\R2PZJRP0\MC900432549[1]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429500" y="214313"/>
            <a:ext cx="1714500" cy="171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83" name="Rectangle 3"/>
          <p:cNvSpPr txBox="1">
            <a:spLocks/>
          </p:cNvSpPr>
          <p:nvPr/>
        </p:nvSpPr>
        <p:spPr bwMode="auto">
          <a:xfrm>
            <a:off x="571500" y="1500188"/>
            <a:ext cx="7408863" cy="3451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Font typeface="Arial" charset="0"/>
              <a:buChar char="•"/>
            </a:pPr>
            <a:r>
              <a:rPr lang="ru-RU" sz="2400" u="sng">
                <a:latin typeface="Times New Roman" pitchFamily="18" charset="0"/>
                <a:cs typeface="Times New Roman" pitchFamily="18" charset="0"/>
              </a:rPr>
              <a:t>Определены следующие задачи работы с детьми:</a:t>
            </a:r>
            <a:endParaRPr lang="ru-RU" sz="240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spcBef>
                <a:spcPct val="20000"/>
              </a:spcBef>
              <a:buFont typeface="Arial" charset="0"/>
              <a:buChar char="•"/>
            </a:pPr>
            <a:r>
              <a:rPr lang="ru-RU" sz="2400">
                <a:latin typeface="Times New Roman" pitchFamily="18" charset="0"/>
                <a:cs typeface="Times New Roman" pitchFamily="18" charset="0"/>
              </a:rPr>
              <a:t>— формирование умений и навыков по ПДД;</a:t>
            </a:r>
          </a:p>
          <a:p>
            <a:pPr marL="342900" indent="-342900">
              <a:spcBef>
                <a:spcPct val="20000"/>
              </a:spcBef>
              <a:buFont typeface="Arial" charset="0"/>
              <a:buChar char="•"/>
            </a:pPr>
            <a:r>
              <a:rPr lang="ru-RU" sz="2400">
                <a:latin typeface="Times New Roman" pitchFamily="18" charset="0"/>
                <a:cs typeface="Times New Roman" pitchFamily="18" charset="0"/>
              </a:rPr>
              <a:t>— формирование привычки и интереса к систематическим занятиям по ПДД;</a:t>
            </a:r>
          </a:p>
          <a:p>
            <a:pPr marL="342900" indent="-342900">
              <a:spcBef>
                <a:spcPct val="20000"/>
              </a:spcBef>
              <a:buFont typeface="Arial" charset="0"/>
              <a:buChar char="•"/>
            </a:pPr>
            <a:r>
              <a:rPr lang="ru-RU" sz="2400">
                <a:latin typeface="Times New Roman" pitchFamily="18" charset="0"/>
                <a:cs typeface="Times New Roman" pitchFamily="18" charset="0"/>
              </a:rPr>
              <a:t>— привитие организационных навыков;</a:t>
            </a:r>
          </a:p>
          <a:p>
            <a:pPr marL="342900" indent="-342900">
              <a:spcBef>
                <a:spcPct val="20000"/>
              </a:spcBef>
              <a:buFont typeface="Arial" charset="0"/>
              <a:buChar char="•"/>
            </a:pPr>
            <a:r>
              <a:rPr lang="ru-RU" sz="2400">
                <a:latin typeface="Times New Roman" pitchFamily="18" charset="0"/>
                <a:cs typeface="Times New Roman" pitchFamily="18" charset="0"/>
              </a:rPr>
              <a:t>— воспитание воли, смелости, дисциплины;</a:t>
            </a:r>
          </a:p>
          <a:p>
            <a:pPr marL="342900" indent="-342900">
              <a:spcBef>
                <a:spcPct val="20000"/>
              </a:spcBef>
              <a:buFont typeface="Arial" charset="0"/>
              <a:buChar char="•"/>
            </a:pPr>
            <a:r>
              <a:rPr lang="ru-RU" sz="2400">
                <a:latin typeface="Times New Roman" pitchFamily="18" charset="0"/>
                <a:cs typeface="Times New Roman" pitchFamily="18" charset="0"/>
              </a:rPr>
              <a:t>— адаптирование детей к транспортной среде;</a:t>
            </a:r>
          </a:p>
          <a:p>
            <a:pPr marL="342900" indent="-342900">
              <a:spcBef>
                <a:spcPct val="20000"/>
              </a:spcBef>
              <a:buFont typeface="Symbol" pitchFamily="18" charset="2"/>
              <a:buNone/>
            </a:pPr>
            <a:endParaRPr lang="ru-RU" sz="3200" b="1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>
                <a:latin typeface="Arial" charset="0"/>
              </a:rPr>
              <a:t>Программа </a:t>
            </a:r>
          </a:p>
        </p:txBody>
      </p:sp>
      <p:sp>
        <p:nvSpPr>
          <p:cNvPr id="65539" name="Rectangle 3"/>
          <p:cNvSpPr>
            <a:spLocks noGrp="1"/>
          </p:cNvSpPr>
          <p:nvPr>
            <p:ph type="body" idx="4294967295"/>
          </p:nvPr>
        </p:nvSpPr>
        <p:spPr>
          <a:xfrm>
            <a:off x="0" y="0"/>
            <a:ext cx="9144000" cy="6858000"/>
          </a:xfrm>
          <a:blipFill>
            <a:blip r:embed="rId2"/>
            <a:tile tx="0" ty="0" sx="100000" sy="100000" flip="none" algn="tl"/>
          </a:blipFill>
          <a:ln/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rtlCol="0" anchor="b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sz="2800" b="1" dirty="0" smtClean="0"/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sz="2800" b="1" dirty="0"/>
          </a:p>
        </p:txBody>
      </p:sp>
      <p:pic>
        <p:nvPicPr>
          <p:cNvPr id="65540" name="Picture 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29190" y="3500438"/>
            <a:ext cx="2571768" cy="300039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5606" name="Picture 9" descr="C:\Users\Женя\AppData\Local\Microsoft\Windows\Temporary Internet Files\Content.IE5\R2PZJRP0\MC900432549[1]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715125" y="0"/>
            <a:ext cx="2428875" cy="242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7" name="Rectangle 3"/>
          <p:cNvSpPr txBox="1">
            <a:spLocks/>
          </p:cNvSpPr>
          <p:nvPr/>
        </p:nvSpPr>
        <p:spPr bwMode="auto">
          <a:xfrm>
            <a:off x="571500" y="1500188"/>
            <a:ext cx="7408863" cy="3451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Font typeface="Symbol" pitchFamily="18" charset="2"/>
              <a:buNone/>
            </a:pPr>
            <a:endParaRPr lang="ru-RU" sz="3200" b="1">
              <a:latin typeface="Calibri" pitchFamily="34" charset="0"/>
            </a:endParaRPr>
          </a:p>
        </p:txBody>
      </p:sp>
      <p:sp>
        <p:nvSpPr>
          <p:cNvPr id="25608" name="Rectangle 3"/>
          <p:cNvSpPr txBox="1">
            <a:spLocks/>
          </p:cNvSpPr>
          <p:nvPr/>
        </p:nvSpPr>
        <p:spPr bwMode="auto">
          <a:xfrm>
            <a:off x="500063" y="785813"/>
            <a:ext cx="6500812" cy="3857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ru-RU" sz="2400" u="sng">
                <a:latin typeface="Times New Roman" pitchFamily="18" charset="0"/>
                <a:cs typeface="Times New Roman" pitchFamily="18" charset="0"/>
              </a:rPr>
              <a:t>Формы работы с детьми:</a:t>
            </a:r>
            <a:endParaRPr lang="ru-RU" sz="240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ru-RU" sz="2400">
                <a:latin typeface="Times New Roman" pitchFamily="18" charset="0"/>
                <a:cs typeface="Times New Roman" pitchFamily="18" charset="0"/>
              </a:rPr>
              <a:t>— занятия в кружке по ПДД;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ru-RU" sz="2400">
                <a:latin typeface="Times New Roman" pitchFamily="18" charset="0"/>
                <a:cs typeface="Times New Roman" pitchFamily="18" charset="0"/>
              </a:rPr>
              <a:t>— беседы — диалоги;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ru-RU" sz="2400">
                <a:latin typeface="Times New Roman" pitchFamily="18" charset="0"/>
                <a:cs typeface="Times New Roman" pitchFamily="18" charset="0"/>
              </a:rPr>
              <a:t>— целевые прогулки;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ru-RU" sz="2400">
                <a:latin typeface="Times New Roman" pitchFamily="18" charset="0"/>
                <a:cs typeface="Times New Roman" pitchFamily="18" charset="0"/>
              </a:rPr>
              <a:t>— чтение литературы;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ru-RU" sz="2400">
                <a:latin typeface="Times New Roman" pitchFamily="18" charset="0"/>
                <a:cs typeface="Times New Roman" pitchFamily="18" charset="0"/>
              </a:rPr>
              <a:t>— изготовление и ремонт атрибутов и пособий;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ru-RU" sz="2400">
                <a:latin typeface="Times New Roman" pitchFamily="18" charset="0"/>
                <a:cs typeface="Times New Roman" pitchFamily="18" charset="0"/>
              </a:rPr>
              <a:t>— игровые тренинги;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ru-RU" sz="2400">
                <a:latin typeface="Times New Roman" pitchFamily="18" charset="0"/>
                <a:cs typeface="Times New Roman" pitchFamily="18" charset="0"/>
              </a:rPr>
              <a:t>— просмотр видеофильмов.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>
                <a:latin typeface="Arial" charset="0"/>
              </a:rPr>
              <a:t>Программа </a:t>
            </a:r>
          </a:p>
        </p:txBody>
      </p:sp>
      <p:sp>
        <p:nvSpPr>
          <p:cNvPr id="65539" name="Rectangle 3"/>
          <p:cNvSpPr>
            <a:spLocks noGrp="1"/>
          </p:cNvSpPr>
          <p:nvPr>
            <p:ph type="body" idx="4294967295"/>
          </p:nvPr>
        </p:nvSpPr>
        <p:spPr>
          <a:xfrm>
            <a:off x="0" y="0"/>
            <a:ext cx="9144000" cy="6858000"/>
          </a:xfrm>
          <a:blipFill>
            <a:blip r:embed="rId2"/>
            <a:tile tx="0" ty="0" sx="100000" sy="100000" flip="none" algn="tl"/>
          </a:blipFill>
          <a:ln/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rtlCol="0" anchor="b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sz="2800" b="1" dirty="0" smtClean="0"/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sz="2800" b="1" dirty="0"/>
          </a:p>
        </p:txBody>
      </p:sp>
      <p:pic>
        <p:nvPicPr>
          <p:cNvPr id="65540" name="Picture 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357422" y="4822017"/>
            <a:ext cx="1357322" cy="203598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6630" name="Picture 9" descr="C:\Users\Женя\AppData\Local\Microsoft\Windows\Temporary Internet Files\Content.IE5\R2PZJRP0\MC900432549[1]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215063" y="0"/>
            <a:ext cx="1857375" cy="1857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31" name="Rectangle 3"/>
          <p:cNvSpPr txBox="1">
            <a:spLocks/>
          </p:cNvSpPr>
          <p:nvPr/>
        </p:nvSpPr>
        <p:spPr bwMode="auto">
          <a:xfrm>
            <a:off x="571500" y="1500188"/>
            <a:ext cx="7408863" cy="3451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Font typeface="Symbol" pitchFamily="18" charset="2"/>
              <a:buNone/>
            </a:pPr>
            <a:endParaRPr lang="ru-RU" sz="3200" b="1">
              <a:latin typeface="Calibri" pitchFamily="34" charset="0"/>
            </a:endParaRPr>
          </a:p>
        </p:txBody>
      </p:sp>
      <p:sp>
        <p:nvSpPr>
          <p:cNvPr id="26632" name="Rectangle 3"/>
          <p:cNvSpPr txBox="1">
            <a:spLocks/>
          </p:cNvSpPr>
          <p:nvPr/>
        </p:nvSpPr>
        <p:spPr bwMode="auto">
          <a:xfrm>
            <a:off x="357188" y="1000125"/>
            <a:ext cx="6500812" cy="3857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endParaRPr lang="ru-RU" sz="240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Picture 2" descr="Изображение 27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214282" y="214290"/>
            <a:ext cx="3419475" cy="47244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00B0F0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10" name="Picture 3" descr="Изображение 270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929058" y="2214554"/>
            <a:ext cx="4821241" cy="348868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00B0F0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>
                <a:latin typeface="Arial" charset="0"/>
              </a:rPr>
              <a:t>Программа </a:t>
            </a:r>
          </a:p>
        </p:txBody>
      </p:sp>
      <p:sp>
        <p:nvSpPr>
          <p:cNvPr id="65539" name="Rectangle 3"/>
          <p:cNvSpPr>
            <a:spLocks noGrp="1"/>
          </p:cNvSpPr>
          <p:nvPr>
            <p:ph type="body" idx="4294967295"/>
          </p:nvPr>
        </p:nvSpPr>
        <p:spPr>
          <a:xfrm>
            <a:off x="0" y="0"/>
            <a:ext cx="9144000" cy="6858000"/>
          </a:xfrm>
          <a:blipFill>
            <a:blip r:embed="rId2"/>
            <a:tile tx="0" ty="0" sx="100000" sy="100000" flip="none" algn="tl"/>
          </a:blipFill>
          <a:ln/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rtlCol="0" anchor="b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sz="2800" b="1" dirty="0" smtClean="0"/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sz="2800" b="1" dirty="0"/>
          </a:p>
        </p:txBody>
      </p:sp>
      <p:pic>
        <p:nvPicPr>
          <p:cNvPr id="27653" name="Picture 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357938" y="4071938"/>
            <a:ext cx="1785937" cy="2679700"/>
          </a:xfrm>
          <a:prstGeom prst="rect">
            <a:avLst/>
          </a:prstGeom>
          <a:solidFill>
            <a:schemeClr val="tx2"/>
          </a:solidFill>
          <a:ln w="9525">
            <a:solidFill>
              <a:srgbClr val="00B050"/>
            </a:solidFill>
            <a:miter lim="800000"/>
            <a:headEnd/>
            <a:tailEnd/>
          </a:ln>
        </p:spPr>
      </p:pic>
      <p:pic>
        <p:nvPicPr>
          <p:cNvPr id="27654" name="Picture 9" descr="C:\Users\Женя\AppData\Local\Microsoft\Windows\Temporary Internet Files\Content.IE5\R2PZJRP0\MC900432549[1]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215063" y="0"/>
            <a:ext cx="1857375" cy="1857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655" name="Rectangle 3"/>
          <p:cNvSpPr txBox="1">
            <a:spLocks/>
          </p:cNvSpPr>
          <p:nvPr/>
        </p:nvSpPr>
        <p:spPr bwMode="auto">
          <a:xfrm>
            <a:off x="571500" y="1500188"/>
            <a:ext cx="7408863" cy="3451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Font typeface="Symbol" pitchFamily="18" charset="2"/>
              <a:buNone/>
            </a:pPr>
            <a:endParaRPr lang="ru-RU" sz="3200" b="1">
              <a:latin typeface="Calibri" pitchFamily="34" charset="0"/>
            </a:endParaRPr>
          </a:p>
        </p:txBody>
      </p:sp>
      <p:sp>
        <p:nvSpPr>
          <p:cNvPr id="27656" name="Rectangle 3"/>
          <p:cNvSpPr txBox="1">
            <a:spLocks/>
          </p:cNvSpPr>
          <p:nvPr/>
        </p:nvSpPr>
        <p:spPr bwMode="auto">
          <a:xfrm>
            <a:off x="357188" y="1000125"/>
            <a:ext cx="6500812" cy="3857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endParaRPr lang="ru-RU" sz="2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657" name="Rectangle 3"/>
          <p:cNvSpPr txBox="1">
            <a:spLocks/>
          </p:cNvSpPr>
          <p:nvPr/>
        </p:nvSpPr>
        <p:spPr bwMode="auto">
          <a:xfrm>
            <a:off x="642938" y="1643063"/>
            <a:ext cx="7408862" cy="3451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Font typeface="Arial" charset="0"/>
              <a:buChar char="•"/>
            </a:pPr>
            <a:r>
              <a:rPr lang="ru-RU" sz="2800">
                <a:latin typeface="Times New Roman" pitchFamily="18" charset="0"/>
                <a:cs typeface="Times New Roman" pitchFamily="18" charset="0"/>
              </a:rPr>
              <a:t>Определены следующие </a:t>
            </a:r>
            <a:r>
              <a:rPr lang="ru-RU" sz="2800" u="sng">
                <a:latin typeface="Times New Roman" pitchFamily="18" charset="0"/>
                <a:cs typeface="Times New Roman" pitchFamily="18" charset="0"/>
              </a:rPr>
              <a:t>задачи работы с родителями</a:t>
            </a:r>
            <a:r>
              <a:rPr lang="ru-RU" sz="280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342900" indent="-342900">
              <a:spcBef>
                <a:spcPct val="20000"/>
              </a:spcBef>
              <a:buFont typeface="Arial" charset="0"/>
              <a:buChar char="•"/>
            </a:pPr>
            <a:r>
              <a:rPr lang="ru-RU" sz="2800">
                <a:latin typeface="Times New Roman" pitchFamily="18" charset="0"/>
                <a:cs typeface="Times New Roman" pitchFamily="18" charset="0"/>
              </a:rPr>
              <a:t>— повышение педагогической культуры родителей;</a:t>
            </a:r>
          </a:p>
          <a:p>
            <a:pPr marL="342900" indent="-342900">
              <a:spcBef>
                <a:spcPct val="20000"/>
              </a:spcBef>
              <a:buFont typeface="Arial" charset="0"/>
              <a:buChar char="•"/>
            </a:pPr>
            <a:r>
              <a:rPr lang="ru-RU" sz="2800">
                <a:latin typeface="Times New Roman" pitchFamily="18" charset="0"/>
                <a:cs typeface="Times New Roman" pitchFamily="18" charset="0"/>
              </a:rPr>
              <a:t>— изучение, обобщение и распространение положительного опыта семейного воспитания.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>
                <a:latin typeface="Arial" charset="0"/>
              </a:rPr>
              <a:t>Программа </a:t>
            </a:r>
          </a:p>
        </p:txBody>
      </p:sp>
      <p:sp>
        <p:nvSpPr>
          <p:cNvPr id="65539" name="Rectangle 3"/>
          <p:cNvSpPr>
            <a:spLocks noGrp="1"/>
          </p:cNvSpPr>
          <p:nvPr>
            <p:ph type="body" idx="4294967295"/>
          </p:nvPr>
        </p:nvSpPr>
        <p:spPr>
          <a:xfrm>
            <a:off x="0" y="0"/>
            <a:ext cx="9144000" cy="6858000"/>
          </a:xfrm>
          <a:blipFill>
            <a:blip r:embed="rId2"/>
            <a:tile tx="0" ty="0" sx="100000" sy="100000" flip="none" algn="tl"/>
          </a:blipFill>
          <a:ln/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rtlCol="0" anchor="b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sz="2800" b="1" dirty="0" smtClean="0"/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sz="2800" b="1" dirty="0"/>
          </a:p>
        </p:txBody>
      </p:sp>
      <p:pic>
        <p:nvPicPr>
          <p:cNvPr id="28677" name="Picture 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357938" y="4286250"/>
            <a:ext cx="1714500" cy="2571750"/>
          </a:xfrm>
          <a:prstGeom prst="rect">
            <a:avLst/>
          </a:prstGeom>
          <a:solidFill>
            <a:schemeClr val="tx2"/>
          </a:solidFill>
          <a:ln w="9525">
            <a:solidFill>
              <a:srgbClr val="00B050"/>
            </a:solidFill>
            <a:miter lim="800000"/>
            <a:headEnd/>
            <a:tailEnd/>
          </a:ln>
        </p:spPr>
      </p:pic>
      <p:pic>
        <p:nvPicPr>
          <p:cNvPr id="28678" name="Picture 9" descr="C:\Users\Женя\AppData\Local\Microsoft\Windows\Temporary Internet Files\Content.IE5\R2PZJRP0\MC900432549[1]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215063" y="0"/>
            <a:ext cx="2500312" cy="2500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679" name="Rectangle 3"/>
          <p:cNvSpPr txBox="1">
            <a:spLocks/>
          </p:cNvSpPr>
          <p:nvPr/>
        </p:nvSpPr>
        <p:spPr bwMode="auto">
          <a:xfrm>
            <a:off x="642938" y="1571625"/>
            <a:ext cx="7408862" cy="3451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Font typeface="Symbol" pitchFamily="18" charset="2"/>
              <a:buNone/>
            </a:pPr>
            <a:endParaRPr lang="ru-RU" sz="3200" b="1">
              <a:latin typeface="Calibri" pitchFamily="34" charset="0"/>
            </a:endParaRPr>
          </a:p>
        </p:txBody>
      </p:sp>
      <p:sp>
        <p:nvSpPr>
          <p:cNvPr id="28680" name="Rectangle 3"/>
          <p:cNvSpPr txBox="1">
            <a:spLocks/>
          </p:cNvSpPr>
          <p:nvPr/>
        </p:nvSpPr>
        <p:spPr bwMode="auto">
          <a:xfrm>
            <a:off x="357188" y="1000125"/>
            <a:ext cx="6500812" cy="3857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endParaRPr lang="ru-RU" sz="2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681" name="Rectangle 3"/>
          <p:cNvSpPr txBox="1">
            <a:spLocks/>
          </p:cNvSpPr>
          <p:nvPr/>
        </p:nvSpPr>
        <p:spPr bwMode="auto">
          <a:xfrm>
            <a:off x="642938" y="1643063"/>
            <a:ext cx="7408862" cy="3451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Font typeface="Arial" charset="0"/>
              <a:buChar char="•"/>
            </a:pPr>
            <a:endParaRPr lang="ru-RU" sz="2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682" name="Rectangle 3"/>
          <p:cNvSpPr txBox="1">
            <a:spLocks/>
          </p:cNvSpPr>
          <p:nvPr/>
        </p:nvSpPr>
        <p:spPr bwMode="auto">
          <a:xfrm>
            <a:off x="714375" y="1285875"/>
            <a:ext cx="7408863" cy="3451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Font typeface="Arial" charset="0"/>
              <a:buChar char="•"/>
            </a:pPr>
            <a:r>
              <a:rPr lang="ru-RU" sz="2800" u="sng">
                <a:latin typeface="Times New Roman" pitchFamily="18" charset="0"/>
                <a:cs typeface="Times New Roman" pitchFamily="18" charset="0"/>
              </a:rPr>
              <a:t>Формы работы с родителями:</a:t>
            </a:r>
            <a:endParaRPr lang="ru-RU" sz="280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spcBef>
                <a:spcPct val="20000"/>
              </a:spcBef>
              <a:buFont typeface="Arial" charset="0"/>
              <a:buChar char="•"/>
            </a:pPr>
            <a:r>
              <a:rPr lang="ru-RU" sz="2800">
                <a:latin typeface="Times New Roman" pitchFamily="18" charset="0"/>
                <a:cs typeface="Times New Roman" pitchFamily="18" charset="0"/>
              </a:rPr>
              <a:t>— тренинги;</a:t>
            </a:r>
          </a:p>
          <a:p>
            <a:pPr marL="342900" indent="-342900">
              <a:spcBef>
                <a:spcPct val="20000"/>
              </a:spcBef>
              <a:buFont typeface="Arial" charset="0"/>
              <a:buChar char="•"/>
            </a:pPr>
            <a:r>
              <a:rPr lang="ru-RU" sz="2800">
                <a:latin typeface="Times New Roman" pitchFamily="18" charset="0"/>
                <a:cs typeface="Times New Roman" pitchFamily="18" charset="0"/>
              </a:rPr>
              <a:t>— консультации;</a:t>
            </a:r>
          </a:p>
          <a:p>
            <a:pPr marL="342900" indent="-342900">
              <a:spcBef>
                <a:spcPct val="20000"/>
              </a:spcBef>
              <a:buFont typeface="Arial" charset="0"/>
              <a:buChar char="•"/>
            </a:pPr>
            <a:r>
              <a:rPr lang="ru-RU" sz="2800">
                <a:latin typeface="Times New Roman" pitchFamily="18" charset="0"/>
                <a:cs typeface="Times New Roman" pitchFamily="18" charset="0"/>
              </a:rPr>
              <a:t>— семинары;</a:t>
            </a:r>
          </a:p>
          <a:p>
            <a:pPr marL="342900" indent="-342900">
              <a:spcBef>
                <a:spcPct val="20000"/>
              </a:spcBef>
              <a:buFont typeface="Arial" charset="0"/>
              <a:buChar char="•"/>
            </a:pPr>
            <a:r>
              <a:rPr lang="ru-RU" sz="2800">
                <a:latin typeface="Times New Roman" pitchFamily="18" charset="0"/>
                <a:cs typeface="Times New Roman" pitchFamily="18" charset="0"/>
              </a:rPr>
              <a:t>— родительские собрания;</a:t>
            </a:r>
          </a:p>
          <a:p>
            <a:pPr marL="342900" indent="-342900">
              <a:spcBef>
                <a:spcPct val="20000"/>
              </a:spcBef>
              <a:buFont typeface="Arial" charset="0"/>
              <a:buChar char="•"/>
            </a:pPr>
            <a:r>
              <a:rPr lang="ru-RU" sz="2800">
                <a:latin typeface="Times New Roman" pitchFamily="18" charset="0"/>
                <a:cs typeface="Times New Roman" pitchFamily="18" charset="0"/>
              </a:rPr>
              <a:t>— организация совместной деятельности;</a:t>
            </a:r>
          </a:p>
          <a:p>
            <a:pPr marL="342900" indent="-342900">
              <a:spcBef>
                <a:spcPct val="20000"/>
              </a:spcBef>
              <a:buFont typeface="Arial" charset="0"/>
              <a:buChar char="•"/>
            </a:pPr>
            <a:r>
              <a:rPr lang="ru-RU" sz="2800">
                <a:latin typeface="Times New Roman" pitchFamily="18" charset="0"/>
                <a:cs typeface="Times New Roman" pitchFamily="18" charset="0"/>
              </a:rPr>
              <a:t>— анкетирование.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>
                <a:latin typeface="Arial" charset="0"/>
              </a:rPr>
              <a:t>Программа </a:t>
            </a:r>
          </a:p>
        </p:txBody>
      </p:sp>
      <p:sp>
        <p:nvSpPr>
          <p:cNvPr id="65539" name="Rectangle 3"/>
          <p:cNvSpPr>
            <a:spLocks noGrp="1"/>
          </p:cNvSpPr>
          <p:nvPr>
            <p:ph type="body" idx="4294967295"/>
          </p:nvPr>
        </p:nvSpPr>
        <p:spPr>
          <a:xfrm>
            <a:off x="0" y="0"/>
            <a:ext cx="9144000" cy="6858000"/>
          </a:xfrm>
          <a:blipFill>
            <a:blip r:embed="rId2"/>
            <a:tile tx="0" ty="0" sx="100000" sy="100000" flip="none" algn="tl"/>
          </a:blipFill>
          <a:ln/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rtlCol="0" anchor="b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sz="2800" b="1" dirty="0" smtClean="0"/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sz="2800" b="1" dirty="0"/>
          </a:p>
        </p:txBody>
      </p:sp>
      <p:pic>
        <p:nvPicPr>
          <p:cNvPr id="29701" name="Picture 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786563" y="3143250"/>
            <a:ext cx="2000250" cy="3000375"/>
          </a:xfrm>
          <a:prstGeom prst="rect">
            <a:avLst/>
          </a:prstGeom>
          <a:solidFill>
            <a:schemeClr val="tx2"/>
          </a:solidFill>
          <a:ln w="9525">
            <a:solidFill>
              <a:srgbClr val="00B050"/>
            </a:solidFill>
            <a:miter lim="800000"/>
            <a:headEnd/>
            <a:tailEnd/>
          </a:ln>
        </p:spPr>
      </p:pic>
      <p:pic>
        <p:nvPicPr>
          <p:cNvPr id="29702" name="Picture 9" descr="C:\Users\Женя\AppData\Local\Microsoft\Windows\Temporary Internet Files\Content.IE5\R2PZJRP0\MC900432549[1]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286500" y="0"/>
            <a:ext cx="2500313" cy="2500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703" name="Rectangle 3"/>
          <p:cNvSpPr txBox="1">
            <a:spLocks/>
          </p:cNvSpPr>
          <p:nvPr/>
        </p:nvSpPr>
        <p:spPr bwMode="auto">
          <a:xfrm>
            <a:off x="642938" y="1571625"/>
            <a:ext cx="7408862" cy="3451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Font typeface="Symbol" pitchFamily="18" charset="2"/>
              <a:buNone/>
            </a:pPr>
            <a:endParaRPr lang="ru-RU" sz="3200" b="1">
              <a:latin typeface="Calibri" pitchFamily="34" charset="0"/>
            </a:endParaRPr>
          </a:p>
        </p:txBody>
      </p:sp>
      <p:sp>
        <p:nvSpPr>
          <p:cNvPr id="29704" name="Rectangle 3"/>
          <p:cNvSpPr txBox="1">
            <a:spLocks/>
          </p:cNvSpPr>
          <p:nvPr/>
        </p:nvSpPr>
        <p:spPr bwMode="auto">
          <a:xfrm>
            <a:off x="357188" y="1000125"/>
            <a:ext cx="6500812" cy="3857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endParaRPr lang="ru-RU" sz="2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705" name="Rectangle 3"/>
          <p:cNvSpPr txBox="1">
            <a:spLocks/>
          </p:cNvSpPr>
          <p:nvPr/>
        </p:nvSpPr>
        <p:spPr bwMode="auto">
          <a:xfrm>
            <a:off x="642938" y="1643063"/>
            <a:ext cx="7408862" cy="3451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Font typeface="Arial" charset="0"/>
              <a:buChar char="•"/>
            </a:pPr>
            <a:endParaRPr lang="ru-RU" sz="2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706" name="Rectangle 3"/>
          <p:cNvSpPr txBox="1">
            <a:spLocks/>
          </p:cNvSpPr>
          <p:nvPr/>
        </p:nvSpPr>
        <p:spPr bwMode="auto">
          <a:xfrm>
            <a:off x="0" y="1143000"/>
            <a:ext cx="7408863" cy="3451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1714500" lvl="3" indent="-342900">
              <a:spcBef>
                <a:spcPct val="20000"/>
              </a:spcBef>
              <a:buFont typeface="Arial" charset="0"/>
              <a:buChar char="•"/>
            </a:pPr>
            <a:endParaRPr lang="ru-RU" sz="280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Picture 2" descr="IMG_20161021_11221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>
          <a:xfrm>
            <a:off x="285720" y="928670"/>
            <a:ext cx="6135688" cy="4465637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00B0F0"/>
            </a:solidFill>
            <a:miter lim="800000"/>
          </a:ln>
          <a:effectLst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>
                <a:latin typeface="Arial" charset="0"/>
              </a:rPr>
              <a:t>Программа </a:t>
            </a:r>
          </a:p>
        </p:txBody>
      </p:sp>
      <p:sp>
        <p:nvSpPr>
          <p:cNvPr id="65539" name="Rectangle 3"/>
          <p:cNvSpPr>
            <a:spLocks noGrp="1"/>
          </p:cNvSpPr>
          <p:nvPr>
            <p:ph type="body" idx="4294967295"/>
          </p:nvPr>
        </p:nvSpPr>
        <p:spPr>
          <a:xfrm>
            <a:off x="0" y="0"/>
            <a:ext cx="9144000" cy="6858000"/>
          </a:xfrm>
          <a:blipFill>
            <a:blip r:embed="rId2"/>
            <a:tile tx="0" ty="0" sx="100000" sy="100000" flip="none" algn="tl"/>
          </a:blipFill>
          <a:ln/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rtlCol="0" anchor="b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sz="2800" b="1" dirty="0" smtClean="0"/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sz="2800" b="1" dirty="0"/>
          </a:p>
        </p:txBody>
      </p:sp>
      <p:pic>
        <p:nvPicPr>
          <p:cNvPr id="65540" name="Picture 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358082" y="2285992"/>
            <a:ext cx="1571636" cy="235745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26" name="Picture 9" descr="C:\Users\Женя\AppData\Local\Microsoft\Windows\Temporary Internet Files\Content.IE5\R2PZJRP0\MC900432549[1]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786563" y="0"/>
            <a:ext cx="1928812" cy="1928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27" name="Rectangle 3"/>
          <p:cNvSpPr txBox="1">
            <a:spLocks/>
          </p:cNvSpPr>
          <p:nvPr/>
        </p:nvSpPr>
        <p:spPr bwMode="auto">
          <a:xfrm>
            <a:off x="642938" y="1643063"/>
            <a:ext cx="7408862" cy="3451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Font typeface="Symbol" pitchFamily="18" charset="2"/>
              <a:buNone/>
            </a:pPr>
            <a:endParaRPr lang="ru-RU" sz="3200" b="1">
              <a:latin typeface="Calibri" pitchFamily="34" charset="0"/>
            </a:endParaRPr>
          </a:p>
        </p:txBody>
      </p:sp>
      <p:sp>
        <p:nvSpPr>
          <p:cNvPr id="30728" name="Rectangle 3"/>
          <p:cNvSpPr txBox="1">
            <a:spLocks/>
          </p:cNvSpPr>
          <p:nvPr/>
        </p:nvSpPr>
        <p:spPr bwMode="auto">
          <a:xfrm>
            <a:off x="357188" y="1000125"/>
            <a:ext cx="6500812" cy="3857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endParaRPr lang="ru-RU" sz="2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29" name="Rectangle 3"/>
          <p:cNvSpPr txBox="1">
            <a:spLocks/>
          </p:cNvSpPr>
          <p:nvPr/>
        </p:nvSpPr>
        <p:spPr bwMode="auto">
          <a:xfrm>
            <a:off x="642938" y="1643063"/>
            <a:ext cx="7408862" cy="3451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Font typeface="Arial" charset="0"/>
              <a:buChar char="•"/>
            </a:pPr>
            <a:endParaRPr lang="ru-RU" sz="2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30" name="Rectangle 3"/>
          <p:cNvSpPr txBox="1">
            <a:spLocks/>
          </p:cNvSpPr>
          <p:nvPr/>
        </p:nvSpPr>
        <p:spPr bwMode="auto">
          <a:xfrm>
            <a:off x="0" y="1143000"/>
            <a:ext cx="7408863" cy="3451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1714500" lvl="3" indent="-342900">
              <a:spcBef>
                <a:spcPct val="20000"/>
              </a:spcBef>
              <a:buFont typeface="Arial" charset="0"/>
              <a:buChar char="•"/>
            </a:pPr>
            <a:endParaRPr lang="ru-RU" sz="2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31" name="Rectangle 3"/>
          <p:cNvSpPr txBox="1">
            <a:spLocks/>
          </p:cNvSpPr>
          <p:nvPr/>
        </p:nvSpPr>
        <p:spPr bwMode="auto">
          <a:xfrm>
            <a:off x="428625" y="1500188"/>
            <a:ext cx="7408863" cy="3451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 typeface="Arial" charset="0"/>
              <a:buChar char="•"/>
            </a:pPr>
            <a:r>
              <a:rPr lang="ru-RU" sz="2400" u="sng">
                <a:latin typeface="Times New Roman" pitchFamily="18" charset="0"/>
                <a:cs typeface="Times New Roman" pitchFamily="18" charset="0"/>
              </a:rPr>
              <a:t>Ожидаемые результаты</a:t>
            </a:r>
            <a:endParaRPr lang="ru-RU" sz="240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Font typeface="Arial" charset="0"/>
              <a:buChar char="•"/>
            </a:pPr>
            <a:r>
              <a:rPr lang="ru-RU" sz="2400">
                <a:latin typeface="Times New Roman" pitchFamily="18" charset="0"/>
                <a:cs typeface="Times New Roman" pitchFamily="18" charset="0"/>
              </a:rPr>
              <a:t>Образовательные: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Font typeface="Arial" charset="0"/>
              <a:buChar char="•"/>
            </a:pPr>
            <a:r>
              <a:rPr lang="ru-RU" sz="2000">
                <a:latin typeface="Times New Roman" pitchFamily="18" charset="0"/>
                <a:cs typeface="Times New Roman" pitchFamily="18" charset="0"/>
              </a:rPr>
              <a:t>— овладение базовыми правилами поведения на дороге;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Font typeface="Arial" charset="0"/>
              <a:buChar char="•"/>
            </a:pPr>
            <a:r>
              <a:rPr lang="ru-RU" sz="2000">
                <a:latin typeface="Times New Roman" pitchFamily="18" charset="0"/>
                <a:cs typeface="Times New Roman" pitchFamily="18" charset="0"/>
              </a:rPr>
              <a:t>— формирование у детей самостоятельности и ответственности в действиях на дороге;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Font typeface="Arial" charset="0"/>
              <a:buChar char="•"/>
            </a:pPr>
            <a:r>
              <a:rPr lang="ru-RU" sz="2000">
                <a:latin typeface="Times New Roman" pitchFamily="18" charset="0"/>
                <a:cs typeface="Times New Roman" pitchFamily="18" charset="0"/>
              </a:rPr>
              <a:t>— развитие творческих способностей;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Font typeface="Arial" charset="0"/>
              <a:buChar char="•"/>
            </a:pPr>
            <a:r>
              <a:rPr lang="ru-RU" sz="2400">
                <a:latin typeface="Times New Roman" pitchFamily="18" charset="0"/>
                <a:cs typeface="Times New Roman" pitchFamily="18" charset="0"/>
              </a:rPr>
              <a:t>Воспитательные: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Font typeface="Arial" charset="0"/>
              <a:buChar char="•"/>
            </a:pPr>
            <a:r>
              <a:rPr lang="ru-RU" sz="2000">
                <a:latin typeface="Times New Roman" pitchFamily="18" charset="0"/>
                <a:cs typeface="Times New Roman" pitchFamily="18" charset="0"/>
              </a:rPr>
              <a:t>— привитие устойчивых навыков безопасного поведения в любой дорожной ситуации.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Font typeface="Arial" charset="0"/>
              <a:buChar char="•"/>
            </a:pPr>
            <a:r>
              <a:rPr lang="ru-RU" sz="2400">
                <a:latin typeface="Times New Roman" pitchFamily="18" charset="0"/>
                <a:cs typeface="Times New Roman" pitchFamily="18" charset="0"/>
              </a:rPr>
              <a:t>Социальные: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Font typeface="Arial" charset="0"/>
              <a:buChar char="•"/>
            </a:pPr>
            <a:r>
              <a:rPr lang="ru-RU" sz="2000">
                <a:latin typeface="Times New Roman" pitchFamily="18" charset="0"/>
                <a:cs typeface="Times New Roman" pitchFamily="18" charset="0"/>
              </a:rPr>
              <a:t>— формирование сознательного отношения к своим и чужим поступкам;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Font typeface="Arial" charset="0"/>
              <a:buChar char="•"/>
            </a:pPr>
            <a:r>
              <a:rPr lang="ru-RU" sz="2000">
                <a:latin typeface="Times New Roman" pitchFamily="18" charset="0"/>
                <a:cs typeface="Times New Roman" pitchFamily="18" charset="0"/>
              </a:rPr>
              <a:t>— развитие отрицательного отношения к нарушениям ПДД.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>
                <a:latin typeface="Arial" charset="0"/>
              </a:rPr>
              <a:t>Программа </a:t>
            </a:r>
          </a:p>
        </p:txBody>
      </p:sp>
      <p:sp>
        <p:nvSpPr>
          <p:cNvPr id="65539" name="Rectangle 3"/>
          <p:cNvSpPr>
            <a:spLocks noGrp="1"/>
          </p:cNvSpPr>
          <p:nvPr>
            <p:ph type="body" idx="4294967295"/>
          </p:nvPr>
        </p:nvSpPr>
        <p:spPr>
          <a:xfrm>
            <a:off x="0" y="0"/>
            <a:ext cx="9144000" cy="6858000"/>
          </a:xfrm>
          <a:blipFill>
            <a:blip r:embed="rId2"/>
            <a:tile tx="0" ty="0" sx="100000" sy="100000" flip="none" algn="tl"/>
          </a:blipFill>
          <a:ln/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rtlCol="0" anchor="b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sz="2800" b="1" dirty="0" smtClean="0"/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sz="2800" b="1" dirty="0"/>
          </a:p>
        </p:txBody>
      </p:sp>
      <p:pic>
        <p:nvPicPr>
          <p:cNvPr id="65540" name="Picture 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728" y="3786190"/>
            <a:ext cx="1928826" cy="289323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1750" name="Picture 9" descr="C:\Users\Женя\AppData\Local\Microsoft\Windows\Temporary Internet Files\Content.IE5\R2PZJRP0\MC900432549[1]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857875" y="428625"/>
            <a:ext cx="2000250" cy="200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751" name="Rectangle 3"/>
          <p:cNvSpPr txBox="1">
            <a:spLocks/>
          </p:cNvSpPr>
          <p:nvPr/>
        </p:nvSpPr>
        <p:spPr bwMode="auto">
          <a:xfrm>
            <a:off x="642938" y="1643063"/>
            <a:ext cx="7408862" cy="3451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Font typeface="Symbol" pitchFamily="18" charset="2"/>
              <a:buNone/>
            </a:pPr>
            <a:endParaRPr lang="ru-RU" sz="3200" b="1">
              <a:latin typeface="Calibri" pitchFamily="34" charset="0"/>
            </a:endParaRPr>
          </a:p>
        </p:txBody>
      </p:sp>
      <p:sp>
        <p:nvSpPr>
          <p:cNvPr id="31752" name="Rectangle 3"/>
          <p:cNvSpPr txBox="1">
            <a:spLocks/>
          </p:cNvSpPr>
          <p:nvPr/>
        </p:nvSpPr>
        <p:spPr bwMode="auto">
          <a:xfrm>
            <a:off x="357188" y="1000125"/>
            <a:ext cx="6500812" cy="3857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endParaRPr lang="ru-RU" sz="2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753" name="Rectangle 3"/>
          <p:cNvSpPr txBox="1">
            <a:spLocks/>
          </p:cNvSpPr>
          <p:nvPr/>
        </p:nvSpPr>
        <p:spPr bwMode="auto">
          <a:xfrm>
            <a:off x="642938" y="1643063"/>
            <a:ext cx="7408862" cy="3451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Font typeface="Arial" charset="0"/>
              <a:buChar char="•"/>
            </a:pPr>
            <a:endParaRPr lang="ru-RU" sz="2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754" name="Rectangle 3"/>
          <p:cNvSpPr txBox="1">
            <a:spLocks/>
          </p:cNvSpPr>
          <p:nvPr/>
        </p:nvSpPr>
        <p:spPr bwMode="auto">
          <a:xfrm>
            <a:off x="0" y="1143000"/>
            <a:ext cx="7408863" cy="3451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1714500" lvl="3" indent="-342900">
              <a:spcBef>
                <a:spcPct val="20000"/>
              </a:spcBef>
              <a:buFont typeface="Arial" charset="0"/>
              <a:buChar char="•"/>
            </a:pPr>
            <a:endParaRPr lang="ru-RU" sz="2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755" name="Rectangle 3"/>
          <p:cNvSpPr txBox="1">
            <a:spLocks/>
          </p:cNvSpPr>
          <p:nvPr/>
        </p:nvSpPr>
        <p:spPr bwMode="auto">
          <a:xfrm>
            <a:off x="428625" y="1500188"/>
            <a:ext cx="7408863" cy="3451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 typeface="Arial" charset="0"/>
              <a:buChar char="•"/>
            </a:pPr>
            <a:r>
              <a:rPr lang="ru-RU" sz="200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13" name="Picture 2" descr="IMG-20161115-WA003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214282" y="142852"/>
            <a:ext cx="4621213" cy="345122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00B0F0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14" name="Picture 3" descr="IMG-20161115-WA0042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003800" y="2924175"/>
            <a:ext cx="3960813" cy="338455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00B0F0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>
                <a:latin typeface="Arial" charset="0"/>
              </a:rPr>
              <a:t>Программа </a:t>
            </a:r>
          </a:p>
        </p:txBody>
      </p:sp>
      <p:sp>
        <p:nvSpPr>
          <p:cNvPr id="65539" name="Rectangle 3"/>
          <p:cNvSpPr>
            <a:spLocks noGrp="1"/>
          </p:cNvSpPr>
          <p:nvPr>
            <p:ph type="body" idx="4294967295"/>
          </p:nvPr>
        </p:nvSpPr>
        <p:spPr>
          <a:xfrm>
            <a:off x="0" y="0"/>
            <a:ext cx="9144000" cy="6858000"/>
          </a:xfrm>
          <a:blipFill>
            <a:blip r:embed="rId2"/>
            <a:tile tx="0" ty="0" sx="100000" sy="100000" flip="none" algn="tl"/>
          </a:blipFill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rtlCol="0">
            <a:normAutofit/>
          </a:bodyPr>
          <a:lstStyle/>
          <a:p>
            <a:pPr algn="ctr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 dirty="0">
              <a:latin typeface="Arial" charset="0"/>
            </a:endParaRPr>
          </a:p>
          <a:p>
            <a:pPr algn="ctr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Наш девиз: </a:t>
            </a:r>
          </a:p>
          <a:p>
            <a:pPr algn="ctr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Выполняй закон простой:</a:t>
            </a:r>
            <a:br>
              <a:rPr lang="ru-RU" sz="2800" dirty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Красный свет зажегся – стой!</a:t>
            </a:r>
            <a:br>
              <a:rPr lang="ru-RU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Желтый вспыхнул – подожди!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А зеленый свет – </a:t>
            </a:r>
            <a:r>
              <a:rPr lang="ru-RU" sz="28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иди!</a:t>
            </a:r>
          </a:p>
          <a:p>
            <a:pPr algn="ctr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 sz="28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8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               Наша эмблема: </a:t>
            </a:r>
            <a:endParaRPr lang="ru-RU" sz="2800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800" dirty="0" smtClean="0"/>
              <a:t/>
            </a:r>
            <a:br>
              <a:rPr lang="ru-RU" sz="2800" dirty="0" smtClean="0"/>
            </a:br>
            <a:endParaRPr lang="ru-RU" sz="2800" dirty="0" smtClean="0"/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" charset="0"/>
              </a:rPr>
              <a:t> </a:t>
            </a:r>
            <a:endParaRPr lang="ru-RU" dirty="0" smtClean="0">
              <a:latin typeface="Arial" charset="0"/>
            </a:endParaRPr>
          </a:p>
        </p:txBody>
      </p:sp>
      <p:pic>
        <p:nvPicPr>
          <p:cNvPr id="65540" name="Picture 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2428868"/>
            <a:ext cx="2103437" cy="35719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5541" name="Picture 9" descr="C:\Users\Женя\AppData\Local\Microsoft\Windows\Temporary Internet Files\Content.IE5\R2PZJRP0\MC900432549[1]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911975" y="0"/>
            <a:ext cx="2232025" cy="223202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6" name="Рисунок 5" descr="http://tmregister.ru/base/NEW/4060/406057/1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572132" y="3571876"/>
            <a:ext cx="2500330" cy="2786082"/>
          </a:xfrm>
          <a:prstGeom prst="ellipse">
            <a:avLst/>
          </a:prstGeom>
          <a:ln w="63500" cap="rnd">
            <a:solidFill>
              <a:srgbClr val="00B05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>
                <a:latin typeface="Arial" charset="0"/>
              </a:rPr>
              <a:t>Программа </a:t>
            </a:r>
          </a:p>
        </p:txBody>
      </p:sp>
      <p:sp>
        <p:nvSpPr>
          <p:cNvPr id="65539" name="Rectangle 3"/>
          <p:cNvSpPr>
            <a:spLocks noGrp="1"/>
          </p:cNvSpPr>
          <p:nvPr>
            <p:ph type="body" idx="4294967295"/>
          </p:nvPr>
        </p:nvSpPr>
        <p:spPr>
          <a:xfrm>
            <a:off x="0" y="0"/>
            <a:ext cx="9144000" cy="6858000"/>
          </a:xfrm>
          <a:blipFill>
            <a:blip r:embed="rId2"/>
            <a:tile tx="0" ty="0" sx="100000" sy="100000" flip="none" algn="tl"/>
          </a:blipFill>
          <a:ln/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rtlCol="0" anchor="b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sz="2800" b="1" dirty="0" smtClean="0"/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sz="2800" b="1" dirty="0"/>
          </a:p>
        </p:txBody>
      </p:sp>
      <p:pic>
        <p:nvPicPr>
          <p:cNvPr id="65540" name="Picture 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34" y="3429000"/>
            <a:ext cx="1928826" cy="289323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2774" name="Picture 9" descr="C:\Users\Женя\AppData\Local\Microsoft\Windows\Temporary Internet Files\Content.IE5\R2PZJRP0\MC900432549[1]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143750" y="0"/>
            <a:ext cx="2000250" cy="200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775" name="Rectangle 3"/>
          <p:cNvSpPr txBox="1">
            <a:spLocks/>
          </p:cNvSpPr>
          <p:nvPr/>
        </p:nvSpPr>
        <p:spPr bwMode="auto">
          <a:xfrm>
            <a:off x="642938" y="1643063"/>
            <a:ext cx="7408862" cy="3451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Font typeface="Symbol" pitchFamily="18" charset="2"/>
              <a:buNone/>
            </a:pPr>
            <a:endParaRPr lang="ru-RU" sz="3200" b="1">
              <a:latin typeface="Calibri" pitchFamily="34" charset="0"/>
            </a:endParaRPr>
          </a:p>
        </p:txBody>
      </p:sp>
      <p:sp>
        <p:nvSpPr>
          <p:cNvPr id="32776" name="Rectangle 3"/>
          <p:cNvSpPr txBox="1">
            <a:spLocks/>
          </p:cNvSpPr>
          <p:nvPr/>
        </p:nvSpPr>
        <p:spPr bwMode="auto">
          <a:xfrm>
            <a:off x="642938" y="1643063"/>
            <a:ext cx="7408862" cy="3451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Font typeface="Arial" charset="0"/>
              <a:buChar char="•"/>
            </a:pPr>
            <a:endParaRPr lang="ru-RU" sz="2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777" name="Rectangle 3"/>
          <p:cNvSpPr txBox="1">
            <a:spLocks/>
          </p:cNvSpPr>
          <p:nvPr/>
        </p:nvSpPr>
        <p:spPr bwMode="auto">
          <a:xfrm>
            <a:off x="0" y="1143000"/>
            <a:ext cx="7408863" cy="3451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1714500" lvl="3" indent="-342900">
              <a:spcBef>
                <a:spcPct val="20000"/>
              </a:spcBef>
              <a:buFont typeface="Arial" charset="0"/>
              <a:buChar char="•"/>
            </a:pPr>
            <a:endParaRPr lang="ru-RU" sz="2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778" name="Rectangle 3"/>
          <p:cNvSpPr txBox="1">
            <a:spLocks/>
          </p:cNvSpPr>
          <p:nvPr/>
        </p:nvSpPr>
        <p:spPr bwMode="auto">
          <a:xfrm>
            <a:off x="428625" y="1500188"/>
            <a:ext cx="7408863" cy="3451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</a:pPr>
            <a:r>
              <a:rPr lang="ru-RU" sz="200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32779" name="Rectangle 3"/>
          <p:cNvSpPr txBox="1">
            <a:spLocks/>
          </p:cNvSpPr>
          <p:nvPr/>
        </p:nvSpPr>
        <p:spPr bwMode="auto">
          <a:xfrm>
            <a:off x="571500" y="2000250"/>
            <a:ext cx="7408863" cy="3451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Font typeface="Arial" charset="0"/>
              <a:buChar char="•"/>
            </a:pPr>
            <a:r>
              <a:rPr lang="ru-RU" sz="3200">
                <a:latin typeface="Times New Roman" pitchFamily="18" charset="0"/>
                <a:cs typeface="Times New Roman" pitchFamily="18" charset="0"/>
              </a:rPr>
              <a:t>Перспективное планирование кружка ЮИД «Мы — светофорики».</a:t>
            </a:r>
          </a:p>
          <a:p>
            <a:pPr marL="342900" indent="-342900">
              <a:spcBef>
                <a:spcPct val="20000"/>
              </a:spcBef>
              <a:buFont typeface="Arial" charset="0"/>
              <a:buChar char="•"/>
            </a:pPr>
            <a:endParaRPr lang="ru-RU" sz="3200" b="1">
              <a:latin typeface="Calibri" pitchFamily="34" charset="0"/>
            </a:endParaRPr>
          </a:p>
        </p:txBody>
      </p:sp>
      <p:pic>
        <p:nvPicPr>
          <p:cNvPr id="16" name="Picture 4" descr="C:\Users\Женя\AppData\Local\Microsoft\Windows\Temporary Internet Files\Content.IE5\SVA4QND3\MC900432033[1].wm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857488" y="3286124"/>
            <a:ext cx="1827212" cy="207170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0070C0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17" name="Picture 10" descr="C:\Users\Женя\AppData\Local\Microsoft\Windows\Temporary Internet Files\Content.IE5\NBNILI3T\MC900431985[1].wmf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857752" y="4786322"/>
            <a:ext cx="1687512" cy="185738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FF0000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18" name="Picture 2" descr="C:\Users\Женя\AppData\Local\Microsoft\Windows\Temporary Internet Files\Content.IE5\NBNILI3T\MC900432029[1].wmf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643702" y="3286124"/>
            <a:ext cx="1827212" cy="185738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0070C0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>
                <a:latin typeface="Arial" charset="0"/>
              </a:rPr>
              <a:t>Программа </a:t>
            </a:r>
          </a:p>
        </p:txBody>
      </p:sp>
      <p:sp>
        <p:nvSpPr>
          <p:cNvPr id="65539" name="Rectangle 3"/>
          <p:cNvSpPr>
            <a:spLocks noGrp="1"/>
          </p:cNvSpPr>
          <p:nvPr>
            <p:ph type="body" idx="4294967295"/>
          </p:nvPr>
        </p:nvSpPr>
        <p:spPr>
          <a:xfrm>
            <a:off x="0" y="0"/>
            <a:ext cx="9144000" cy="6858000"/>
          </a:xfrm>
          <a:blipFill>
            <a:blip r:embed="rId2"/>
            <a:tile tx="0" ty="0" sx="100000" sy="100000" flip="none" algn="tl"/>
          </a:blipFill>
          <a:ln/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rtlCol="0" anchor="b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sz="2800" b="1" dirty="0" smtClean="0"/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sz="2800" b="1" dirty="0"/>
          </a:p>
        </p:txBody>
      </p:sp>
      <p:pic>
        <p:nvPicPr>
          <p:cNvPr id="65540" name="Picture 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71538" y="3786190"/>
            <a:ext cx="2500330" cy="289323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3798" name="Picture 9" descr="C:\Users\Женя\AppData\Local\Microsoft\Windows\Temporary Internet Files\Content.IE5\R2PZJRP0\MC900432549[1]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572125" y="285750"/>
            <a:ext cx="2071688" cy="2071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799" name="Rectangle 3"/>
          <p:cNvSpPr txBox="1">
            <a:spLocks/>
          </p:cNvSpPr>
          <p:nvPr/>
        </p:nvSpPr>
        <p:spPr bwMode="auto">
          <a:xfrm>
            <a:off x="642938" y="1643063"/>
            <a:ext cx="7408862" cy="3451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Font typeface="Symbol" pitchFamily="18" charset="2"/>
              <a:buNone/>
            </a:pPr>
            <a:endParaRPr lang="ru-RU" sz="3200" b="1">
              <a:latin typeface="Calibri" pitchFamily="34" charset="0"/>
            </a:endParaRPr>
          </a:p>
        </p:txBody>
      </p:sp>
      <p:sp>
        <p:nvSpPr>
          <p:cNvPr id="33800" name="Rectangle 3"/>
          <p:cNvSpPr txBox="1">
            <a:spLocks/>
          </p:cNvSpPr>
          <p:nvPr/>
        </p:nvSpPr>
        <p:spPr bwMode="auto">
          <a:xfrm>
            <a:off x="642938" y="1643063"/>
            <a:ext cx="7408862" cy="3451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Font typeface="Arial" charset="0"/>
              <a:buChar char="•"/>
            </a:pPr>
            <a:endParaRPr lang="ru-RU" sz="2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801" name="Rectangle 3"/>
          <p:cNvSpPr txBox="1">
            <a:spLocks/>
          </p:cNvSpPr>
          <p:nvPr/>
        </p:nvSpPr>
        <p:spPr bwMode="auto">
          <a:xfrm>
            <a:off x="0" y="1143000"/>
            <a:ext cx="7408863" cy="3451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1714500" lvl="3" indent="-342900">
              <a:spcBef>
                <a:spcPct val="20000"/>
              </a:spcBef>
              <a:buFont typeface="Arial" charset="0"/>
              <a:buChar char="•"/>
            </a:pPr>
            <a:endParaRPr lang="ru-RU" sz="2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802" name="Rectangle 3"/>
          <p:cNvSpPr txBox="1">
            <a:spLocks/>
          </p:cNvSpPr>
          <p:nvPr/>
        </p:nvSpPr>
        <p:spPr bwMode="auto">
          <a:xfrm>
            <a:off x="428625" y="1500188"/>
            <a:ext cx="7408863" cy="3451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</a:pPr>
            <a:r>
              <a:rPr lang="ru-RU" sz="200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33803" name="Rectangle 3"/>
          <p:cNvSpPr txBox="1">
            <a:spLocks/>
          </p:cNvSpPr>
          <p:nvPr/>
        </p:nvSpPr>
        <p:spPr bwMode="auto">
          <a:xfrm>
            <a:off x="571500" y="2000250"/>
            <a:ext cx="7408863" cy="3451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Font typeface="Arial" charset="0"/>
              <a:buChar char="•"/>
            </a:pPr>
            <a:endParaRPr lang="ru-RU" sz="3200" b="1">
              <a:latin typeface="Calibri" pitchFamily="34" charset="0"/>
            </a:endParaRPr>
          </a:p>
        </p:txBody>
      </p:sp>
      <p:pic>
        <p:nvPicPr>
          <p:cNvPr id="14" name="Picture 2" descr="image-26-04-16-12_01-1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285720" y="214290"/>
            <a:ext cx="4175125" cy="345757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00B0F0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19" name="Picture 5" descr="image-26-04-16-12_01-2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643438" y="2781300"/>
            <a:ext cx="4249737" cy="360045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00B0F0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>
                <a:latin typeface="Arial" charset="0"/>
              </a:rPr>
              <a:t>Программа </a:t>
            </a:r>
          </a:p>
        </p:txBody>
      </p:sp>
      <p:sp>
        <p:nvSpPr>
          <p:cNvPr id="65539" name="Rectangle 3"/>
          <p:cNvSpPr>
            <a:spLocks noGrp="1"/>
          </p:cNvSpPr>
          <p:nvPr>
            <p:ph type="body" idx="4294967295"/>
          </p:nvPr>
        </p:nvSpPr>
        <p:spPr>
          <a:xfrm>
            <a:off x="0" y="0"/>
            <a:ext cx="9144000" cy="6858000"/>
          </a:xfrm>
          <a:blipFill>
            <a:blip r:embed="rId2"/>
            <a:tile tx="0" ty="0" sx="100000" sy="100000" flip="none" algn="tl"/>
          </a:blipFill>
          <a:ln/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rtlCol="0" anchor="b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sz="2800" b="1" dirty="0" smtClean="0"/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sz="2800" b="1" dirty="0"/>
          </a:p>
        </p:txBody>
      </p:sp>
      <p:pic>
        <p:nvPicPr>
          <p:cNvPr id="65540" name="Picture 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857884" y="4000504"/>
            <a:ext cx="2714644" cy="257176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4822" name="Picture 9" descr="C:\Users\Женя\AppData\Local\Microsoft\Windows\Temporary Internet Files\Content.IE5\R2PZJRP0\MC900432549[1]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072313" y="0"/>
            <a:ext cx="2071687" cy="2071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823" name="Rectangle 3"/>
          <p:cNvSpPr txBox="1">
            <a:spLocks/>
          </p:cNvSpPr>
          <p:nvPr/>
        </p:nvSpPr>
        <p:spPr bwMode="auto">
          <a:xfrm>
            <a:off x="642938" y="1643063"/>
            <a:ext cx="7408862" cy="3451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Font typeface="Symbol" pitchFamily="18" charset="2"/>
              <a:buNone/>
            </a:pPr>
            <a:endParaRPr lang="ru-RU" sz="3200" b="1">
              <a:latin typeface="Calibri" pitchFamily="34" charset="0"/>
            </a:endParaRPr>
          </a:p>
        </p:txBody>
      </p:sp>
      <p:sp>
        <p:nvSpPr>
          <p:cNvPr id="34824" name="Rectangle 3"/>
          <p:cNvSpPr txBox="1">
            <a:spLocks/>
          </p:cNvSpPr>
          <p:nvPr/>
        </p:nvSpPr>
        <p:spPr bwMode="auto">
          <a:xfrm>
            <a:off x="642938" y="1643063"/>
            <a:ext cx="7408862" cy="3451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Font typeface="Arial" charset="0"/>
              <a:buChar char="•"/>
            </a:pPr>
            <a:endParaRPr lang="ru-RU" sz="2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825" name="Rectangle 3"/>
          <p:cNvSpPr txBox="1">
            <a:spLocks/>
          </p:cNvSpPr>
          <p:nvPr/>
        </p:nvSpPr>
        <p:spPr bwMode="auto">
          <a:xfrm>
            <a:off x="0" y="1143000"/>
            <a:ext cx="7408863" cy="3451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1714500" lvl="3" indent="-342900">
              <a:spcBef>
                <a:spcPct val="20000"/>
              </a:spcBef>
              <a:buFont typeface="Arial" charset="0"/>
              <a:buChar char="•"/>
            </a:pPr>
            <a:endParaRPr lang="ru-RU" sz="2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826" name="Rectangle 3"/>
          <p:cNvSpPr txBox="1">
            <a:spLocks/>
          </p:cNvSpPr>
          <p:nvPr/>
        </p:nvSpPr>
        <p:spPr bwMode="auto">
          <a:xfrm>
            <a:off x="428625" y="1500188"/>
            <a:ext cx="7408863" cy="3451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</a:pPr>
            <a:r>
              <a:rPr lang="ru-RU" sz="200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34827" name="Rectangle 3"/>
          <p:cNvSpPr txBox="1">
            <a:spLocks/>
          </p:cNvSpPr>
          <p:nvPr/>
        </p:nvSpPr>
        <p:spPr bwMode="auto">
          <a:xfrm>
            <a:off x="571500" y="2000250"/>
            <a:ext cx="7408863" cy="3451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Font typeface="Arial" charset="0"/>
              <a:buChar char="•"/>
            </a:pPr>
            <a:endParaRPr lang="ru-RU" sz="3200" b="1">
              <a:latin typeface="Calibri" pitchFamily="34" charset="0"/>
            </a:endParaRPr>
          </a:p>
        </p:txBody>
      </p:sp>
      <p:sp>
        <p:nvSpPr>
          <p:cNvPr id="34828" name="Rectangle 3"/>
          <p:cNvSpPr txBox="1">
            <a:spLocks/>
          </p:cNvSpPr>
          <p:nvPr/>
        </p:nvSpPr>
        <p:spPr bwMode="auto">
          <a:xfrm>
            <a:off x="285750" y="214313"/>
            <a:ext cx="7072313" cy="5429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</a:pPr>
            <a:endParaRPr lang="ru-RU"/>
          </a:p>
          <a:p>
            <a:pPr marL="342900" indent="-342900">
              <a:spcBef>
                <a:spcPct val="20000"/>
              </a:spcBef>
              <a:buFont typeface="Arial" charset="0"/>
              <a:buChar char="•"/>
            </a:pPr>
            <a:r>
              <a:rPr lang="ru-RU" sz="2000">
                <a:latin typeface="Times New Roman" pitchFamily="18" charset="0"/>
                <a:cs typeface="Times New Roman" pitchFamily="18" charset="0"/>
              </a:rPr>
              <a:t>В 01.09.16г сентябре прошел месячник безопасности и встреча с майором полиции Ибаков М.А. По месячнику в сентябре 2016г была проведена коллективная работа по аппликации «Улица нашего города.»</a:t>
            </a:r>
          </a:p>
          <a:p>
            <a:pPr marL="342900" indent="-342900">
              <a:spcBef>
                <a:spcPct val="20000"/>
              </a:spcBef>
              <a:buFont typeface="Arial" charset="0"/>
              <a:buChar char="•"/>
            </a:pPr>
            <a:r>
              <a:rPr lang="ru-RU" sz="2000">
                <a:latin typeface="Times New Roman" pitchFamily="18" charset="0"/>
                <a:cs typeface="Times New Roman" pitchFamily="18" charset="0"/>
              </a:rPr>
              <a:t>.15.10.16 г провели спортивный досуг «Школа Безопасности» совместно с ДОУ №3, 4, 6.</a:t>
            </a:r>
          </a:p>
          <a:p>
            <a:pPr marL="342900" indent="-342900">
              <a:spcBef>
                <a:spcPct val="20000"/>
              </a:spcBef>
              <a:buFont typeface="Arial" charset="0"/>
              <a:buChar char="•"/>
            </a:pPr>
            <a:r>
              <a:rPr lang="ru-RU" sz="2000">
                <a:latin typeface="Times New Roman" pitchFamily="18" charset="0"/>
                <a:cs typeface="Times New Roman" pitchFamily="18" charset="0"/>
              </a:rPr>
              <a:t>21.10.16 г прошел месячник БДД в ДОУ на базе ДОУ №11 где принял участие воспитанник старшей группы Магомедов Султан.</a:t>
            </a:r>
          </a:p>
          <a:p>
            <a:pPr marL="342900" indent="-342900">
              <a:spcBef>
                <a:spcPct val="20000"/>
              </a:spcBef>
              <a:buFont typeface="Arial" charset="0"/>
              <a:buChar char="•"/>
            </a:pPr>
            <a:r>
              <a:rPr lang="ru-RU" sz="2000">
                <a:latin typeface="Times New Roman" pitchFamily="18" charset="0"/>
                <a:cs typeface="Times New Roman" pitchFamily="18" charset="0"/>
              </a:rPr>
              <a:t>24.05.16г прошло мероприятие посвящена дорожной безопасности «Знаки предупреждающие об опасности». </a:t>
            </a:r>
          </a:p>
          <a:p>
            <a:pPr marL="342900" indent="-342900">
              <a:spcBef>
                <a:spcPct val="20000"/>
              </a:spcBef>
              <a:buFont typeface="Arial" charset="0"/>
              <a:buChar char="•"/>
            </a:pPr>
            <a:r>
              <a:rPr lang="ru-RU" sz="2000">
                <a:latin typeface="Times New Roman" pitchFamily="18" charset="0"/>
                <a:cs typeface="Times New Roman" pitchFamily="18" charset="0"/>
              </a:rPr>
              <a:t>Провели консультацию для родителей </a:t>
            </a:r>
          </a:p>
          <a:p>
            <a:pPr marL="342900" indent="-342900">
              <a:spcBef>
                <a:spcPct val="20000"/>
              </a:spcBef>
              <a:buFont typeface="Arial" charset="0"/>
              <a:buChar char="•"/>
            </a:pPr>
            <a:r>
              <a:rPr lang="ru-RU" sz="2000">
                <a:latin typeface="Times New Roman" pitchFamily="18" charset="0"/>
                <a:cs typeface="Times New Roman" pitchFamily="18" charset="0"/>
              </a:rPr>
              <a:t>«Внимание дорога!!!»</a:t>
            </a:r>
          </a:p>
          <a:p>
            <a:pPr marL="342900" indent="-342900">
              <a:spcBef>
                <a:spcPct val="20000"/>
              </a:spcBef>
              <a:buFont typeface="Arial" charset="0"/>
              <a:buChar char="•"/>
            </a:pPr>
            <a:endParaRPr lang="ru-RU"/>
          </a:p>
          <a:p>
            <a:pPr marL="342900" indent="-342900">
              <a:spcBef>
                <a:spcPct val="20000"/>
              </a:spcBef>
              <a:buFont typeface="Arial" charset="0"/>
              <a:buChar char="•"/>
            </a:pPr>
            <a:endParaRPr lang="ru-RU"/>
          </a:p>
          <a:p>
            <a:pPr marL="342900" indent="-342900">
              <a:spcBef>
                <a:spcPct val="20000"/>
              </a:spcBef>
              <a:buFont typeface="Arial" charset="0"/>
              <a:buChar char="•"/>
            </a:pPr>
            <a:endParaRPr lang="ru-RU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>
                <a:latin typeface="Arial" charset="0"/>
              </a:rPr>
              <a:t>Программа </a:t>
            </a:r>
          </a:p>
        </p:txBody>
      </p:sp>
      <p:sp>
        <p:nvSpPr>
          <p:cNvPr id="65539" name="Rectangle 3"/>
          <p:cNvSpPr>
            <a:spLocks noGrp="1"/>
          </p:cNvSpPr>
          <p:nvPr>
            <p:ph type="body" idx="4294967295"/>
          </p:nvPr>
        </p:nvSpPr>
        <p:spPr>
          <a:xfrm>
            <a:off x="0" y="0"/>
            <a:ext cx="9144000" cy="6858000"/>
          </a:xfrm>
          <a:blipFill>
            <a:blip r:embed="rId2"/>
            <a:tile tx="0" ty="0" sx="100000" sy="100000" flip="none" algn="tl"/>
          </a:blipFill>
          <a:ln/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rtlCol="0" anchor="b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sz="2800" b="1" dirty="0" smtClean="0"/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sz="2800" b="1" dirty="0"/>
          </a:p>
        </p:txBody>
      </p:sp>
      <p:pic>
        <p:nvPicPr>
          <p:cNvPr id="65540" name="Picture 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71538" y="3857628"/>
            <a:ext cx="2571768" cy="257176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5541" name="Picture 9" descr="C:\Users\Женя\AppData\Local\Microsoft\Windows\Temporary Internet Files\Content.IE5\R2PZJRP0\MC900432549[1]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857884" y="0"/>
            <a:ext cx="3286116" cy="271462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35847" name="Rectangle 3"/>
          <p:cNvSpPr txBox="1">
            <a:spLocks/>
          </p:cNvSpPr>
          <p:nvPr/>
        </p:nvSpPr>
        <p:spPr bwMode="auto">
          <a:xfrm>
            <a:off x="642938" y="1643063"/>
            <a:ext cx="7408862" cy="3451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Font typeface="Symbol" pitchFamily="18" charset="2"/>
              <a:buNone/>
            </a:pPr>
            <a:endParaRPr lang="ru-RU" sz="3200" b="1">
              <a:latin typeface="Calibri" pitchFamily="34" charset="0"/>
            </a:endParaRPr>
          </a:p>
        </p:txBody>
      </p:sp>
      <p:sp>
        <p:nvSpPr>
          <p:cNvPr id="35848" name="Rectangle 3"/>
          <p:cNvSpPr txBox="1">
            <a:spLocks/>
          </p:cNvSpPr>
          <p:nvPr/>
        </p:nvSpPr>
        <p:spPr bwMode="auto">
          <a:xfrm>
            <a:off x="642938" y="1643063"/>
            <a:ext cx="7408862" cy="3451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Font typeface="Arial" charset="0"/>
              <a:buChar char="•"/>
            </a:pPr>
            <a:endParaRPr lang="ru-RU" sz="2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849" name="Rectangle 3"/>
          <p:cNvSpPr txBox="1">
            <a:spLocks/>
          </p:cNvSpPr>
          <p:nvPr/>
        </p:nvSpPr>
        <p:spPr bwMode="auto">
          <a:xfrm>
            <a:off x="0" y="1143000"/>
            <a:ext cx="7408863" cy="3451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1714500" lvl="3" indent="-342900">
              <a:spcBef>
                <a:spcPct val="20000"/>
              </a:spcBef>
              <a:buFont typeface="Arial" charset="0"/>
              <a:buChar char="•"/>
            </a:pPr>
            <a:endParaRPr lang="ru-RU" sz="2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850" name="Rectangle 3"/>
          <p:cNvSpPr txBox="1">
            <a:spLocks/>
          </p:cNvSpPr>
          <p:nvPr/>
        </p:nvSpPr>
        <p:spPr bwMode="auto">
          <a:xfrm>
            <a:off x="428625" y="1500188"/>
            <a:ext cx="7408863" cy="3451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</a:pPr>
            <a:r>
              <a:rPr lang="ru-RU" sz="200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35851" name="Rectangle 3"/>
          <p:cNvSpPr txBox="1">
            <a:spLocks/>
          </p:cNvSpPr>
          <p:nvPr/>
        </p:nvSpPr>
        <p:spPr bwMode="auto">
          <a:xfrm>
            <a:off x="571500" y="2000250"/>
            <a:ext cx="7408863" cy="3451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Font typeface="Arial" charset="0"/>
              <a:buChar char="•"/>
            </a:pPr>
            <a:endParaRPr lang="ru-RU" sz="3200" b="1">
              <a:latin typeface="Calibri" pitchFamily="34" charset="0"/>
            </a:endParaRPr>
          </a:p>
        </p:txBody>
      </p:sp>
      <p:sp>
        <p:nvSpPr>
          <p:cNvPr id="35852" name="Rectangle 3"/>
          <p:cNvSpPr txBox="1">
            <a:spLocks/>
          </p:cNvSpPr>
          <p:nvPr/>
        </p:nvSpPr>
        <p:spPr bwMode="auto">
          <a:xfrm>
            <a:off x="285750" y="214313"/>
            <a:ext cx="7072313" cy="5429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</a:pPr>
            <a:endParaRPr lang="ru-RU"/>
          </a:p>
          <a:p>
            <a:pPr marL="342900" indent="-342900">
              <a:spcBef>
                <a:spcPct val="20000"/>
              </a:spcBef>
              <a:buFont typeface="Arial" charset="0"/>
              <a:buChar char="•"/>
            </a:pPr>
            <a:endParaRPr lang="ru-RU"/>
          </a:p>
          <a:p>
            <a:pPr marL="342900" indent="-342900">
              <a:spcBef>
                <a:spcPct val="20000"/>
              </a:spcBef>
              <a:buFont typeface="Arial" charset="0"/>
              <a:buChar char="•"/>
            </a:pPr>
            <a:endParaRPr lang="ru-RU"/>
          </a:p>
          <a:p>
            <a:pPr marL="342900" indent="-342900">
              <a:spcBef>
                <a:spcPct val="20000"/>
              </a:spcBef>
              <a:buFont typeface="Arial" charset="0"/>
              <a:buChar char="•"/>
            </a:pPr>
            <a:endParaRPr lang="ru-RU"/>
          </a:p>
        </p:txBody>
      </p:sp>
      <p:pic>
        <p:nvPicPr>
          <p:cNvPr id="14" name="Picture 4" descr="image-26-04-16-12_01-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85720" y="214290"/>
            <a:ext cx="4537075" cy="343852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00B0F0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16" name="Picture 5" descr="IMG_20160923_112637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500562" y="2786058"/>
            <a:ext cx="4105275" cy="3313113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00B0F0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>
                <a:latin typeface="Arial" charset="0"/>
              </a:rPr>
              <a:t>Программа </a:t>
            </a:r>
          </a:p>
        </p:txBody>
      </p:sp>
      <p:sp>
        <p:nvSpPr>
          <p:cNvPr id="65539" name="Rectangle 3"/>
          <p:cNvSpPr>
            <a:spLocks noGrp="1"/>
          </p:cNvSpPr>
          <p:nvPr>
            <p:ph type="body" idx="4294967295"/>
          </p:nvPr>
        </p:nvSpPr>
        <p:spPr>
          <a:xfrm>
            <a:off x="0" y="0"/>
            <a:ext cx="9144000" cy="6858000"/>
          </a:xfrm>
          <a:blipFill>
            <a:blip r:embed="rId2"/>
            <a:tile tx="0" ty="0" sx="100000" sy="100000" flip="none" algn="tl"/>
          </a:blipFill>
          <a:ln/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rtlCol="0" anchor="b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sz="2800" b="1" dirty="0" smtClean="0"/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sz="2800" b="1" dirty="0"/>
          </a:p>
        </p:txBody>
      </p:sp>
      <p:pic>
        <p:nvPicPr>
          <p:cNvPr id="65540" name="Picture 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72198" y="3857628"/>
            <a:ext cx="2643206" cy="257176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6870" name="Picture 9" descr="C:\Users\Женя\AppData\Local\Microsoft\Windows\Temporary Internet Files\Content.IE5\R2PZJRP0\MC900432549[1]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429500" y="0"/>
            <a:ext cx="1428750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6871" name="Rectangle 3"/>
          <p:cNvSpPr txBox="1">
            <a:spLocks/>
          </p:cNvSpPr>
          <p:nvPr/>
        </p:nvSpPr>
        <p:spPr bwMode="auto">
          <a:xfrm>
            <a:off x="642938" y="1643063"/>
            <a:ext cx="7408862" cy="3451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Font typeface="Symbol" pitchFamily="18" charset="2"/>
              <a:buNone/>
            </a:pPr>
            <a:endParaRPr lang="ru-RU" sz="3200" b="1">
              <a:latin typeface="Calibri" pitchFamily="34" charset="0"/>
            </a:endParaRPr>
          </a:p>
        </p:txBody>
      </p:sp>
      <p:sp>
        <p:nvSpPr>
          <p:cNvPr id="36872" name="Rectangle 3"/>
          <p:cNvSpPr txBox="1">
            <a:spLocks/>
          </p:cNvSpPr>
          <p:nvPr/>
        </p:nvSpPr>
        <p:spPr bwMode="auto">
          <a:xfrm>
            <a:off x="642938" y="1643063"/>
            <a:ext cx="7408862" cy="3451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Font typeface="Arial" charset="0"/>
              <a:buChar char="•"/>
            </a:pPr>
            <a:endParaRPr lang="ru-RU" sz="2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873" name="Rectangle 3"/>
          <p:cNvSpPr txBox="1">
            <a:spLocks/>
          </p:cNvSpPr>
          <p:nvPr/>
        </p:nvSpPr>
        <p:spPr bwMode="auto">
          <a:xfrm>
            <a:off x="0" y="1143000"/>
            <a:ext cx="7408863" cy="3451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1714500" lvl="3" indent="-342900">
              <a:spcBef>
                <a:spcPct val="20000"/>
              </a:spcBef>
              <a:buFont typeface="Arial" charset="0"/>
              <a:buChar char="•"/>
            </a:pPr>
            <a:endParaRPr lang="ru-RU" sz="2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874" name="Rectangle 3"/>
          <p:cNvSpPr txBox="1">
            <a:spLocks/>
          </p:cNvSpPr>
          <p:nvPr/>
        </p:nvSpPr>
        <p:spPr bwMode="auto">
          <a:xfrm>
            <a:off x="428625" y="1500188"/>
            <a:ext cx="7408863" cy="3451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</a:pPr>
            <a:r>
              <a:rPr lang="ru-RU" sz="200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36875" name="Rectangle 3"/>
          <p:cNvSpPr txBox="1">
            <a:spLocks/>
          </p:cNvSpPr>
          <p:nvPr/>
        </p:nvSpPr>
        <p:spPr bwMode="auto">
          <a:xfrm>
            <a:off x="714375" y="2000250"/>
            <a:ext cx="7408863" cy="3451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Font typeface="Arial" charset="0"/>
              <a:buChar char="•"/>
            </a:pPr>
            <a:endParaRPr lang="ru-RU" sz="3200" b="1">
              <a:latin typeface="Calibri" pitchFamily="34" charset="0"/>
            </a:endParaRPr>
          </a:p>
        </p:txBody>
      </p:sp>
      <p:sp>
        <p:nvSpPr>
          <p:cNvPr id="36876" name="Rectangle 3"/>
          <p:cNvSpPr txBox="1">
            <a:spLocks/>
          </p:cNvSpPr>
          <p:nvPr/>
        </p:nvSpPr>
        <p:spPr bwMode="auto">
          <a:xfrm>
            <a:off x="285750" y="214313"/>
            <a:ext cx="7072313" cy="5429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</a:pPr>
            <a:endParaRPr lang="ru-RU"/>
          </a:p>
          <a:p>
            <a:pPr marL="342900" indent="-342900">
              <a:spcBef>
                <a:spcPct val="20000"/>
              </a:spcBef>
              <a:buFont typeface="Arial" charset="0"/>
              <a:buChar char="•"/>
            </a:pPr>
            <a:endParaRPr lang="ru-RU"/>
          </a:p>
          <a:p>
            <a:pPr marL="342900" indent="-342900">
              <a:spcBef>
                <a:spcPct val="20000"/>
              </a:spcBef>
              <a:buFont typeface="Arial" charset="0"/>
              <a:buChar char="•"/>
            </a:pPr>
            <a:endParaRPr lang="ru-RU"/>
          </a:p>
          <a:p>
            <a:pPr marL="342900" indent="-342900">
              <a:spcBef>
                <a:spcPct val="20000"/>
              </a:spcBef>
              <a:buFont typeface="Arial" charset="0"/>
              <a:buChar char="•"/>
            </a:pPr>
            <a:endParaRPr lang="ru-RU"/>
          </a:p>
        </p:txBody>
      </p:sp>
      <p:sp>
        <p:nvSpPr>
          <p:cNvPr id="36877" name="Rectangle 3"/>
          <p:cNvSpPr txBox="1">
            <a:spLocks/>
          </p:cNvSpPr>
          <p:nvPr/>
        </p:nvSpPr>
        <p:spPr bwMode="auto">
          <a:xfrm>
            <a:off x="468313" y="333375"/>
            <a:ext cx="8424862" cy="597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</a:pPr>
            <a:endParaRPr lang="ru-RU" sz="3200">
              <a:latin typeface="Calibri" pitchFamily="34" charset="0"/>
            </a:endParaRPr>
          </a:p>
          <a:p>
            <a:pPr marL="342900" indent="-342900">
              <a:spcBef>
                <a:spcPct val="20000"/>
              </a:spcBef>
              <a:buFont typeface="Arial" charset="0"/>
              <a:buChar char="•"/>
            </a:pPr>
            <a:r>
              <a:rPr lang="ru-RU" sz="2400">
                <a:latin typeface="Times New Roman" pitchFamily="18" charset="0"/>
                <a:cs typeface="Times New Roman" pitchFamily="18" charset="0"/>
              </a:rPr>
              <a:t>С воспитанниками ДОУ проводятся беседы, игры, экскурсии, помогающие запомнить правила дорожного движения. (Экскурсия к перекрестку)</a:t>
            </a:r>
          </a:p>
          <a:p>
            <a:pPr marL="342900" indent="-342900">
              <a:spcBef>
                <a:spcPct val="20000"/>
              </a:spcBef>
              <a:buFont typeface="Arial" charset="0"/>
              <a:buChar char="•"/>
            </a:pPr>
            <a:r>
              <a:rPr lang="ru-RU" sz="2400">
                <a:latin typeface="Times New Roman" pitchFamily="18" charset="0"/>
                <a:cs typeface="Times New Roman" pitchFamily="18" charset="0"/>
              </a:rPr>
              <a:t>Закрепление ПДД в ООД с воспитанниками группы.</a:t>
            </a:r>
          </a:p>
          <a:p>
            <a:pPr marL="342900" indent="-342900">
              <a:spcBef>
                <a:spcPct val="20000"/>
              </a:spcBef>
              <a:buFont typeface="Arial" charset="0"/>
              <a:buChar char="•"/>
            </a:pPr>
            <a:r>
              <a:rPr lang="ru-RU" sz="2400">
                <a:latin typeface="Times New Roman" pitchFamily="18" charset="0"/>
                <a:cs typeface="Times New Roman" pitchFamily="18" charset="0"/>
              </a:rPr>
              <a:t>В ДОУ разработаны «Паспорт дорожной безопасности» в который составлен план – график мероприятии по реализации накопления мер по предупреждению ДДТТ который включает в себя:</a:t>
            </a:r>
          </a:p>
          <a:p>
            <a:pPr marL="342900" indent="-342900">
              <a:spcBef>
                <a:spcPct val="20000"/>
              </a:spcBef>
              <a:buFont typeface="Arial" charset="0"/>
              <a:buChar char="•"/>
            </a:pPr>
            <a:r>
              <a:rPr lang="ru-RU" sz="2400">
                <a:latin typeface="Times New Roman" pitchFamily="18" charset="0"/>
                <a:cs typeface="Times New Roman" pitchFamily="18" charset="0"/>
              </a:rPr>
              <a:t>- создании предметно – развивающей среды.</a:t>
            </a:r>
          </a:p>
          <a:p>
            <a:pPr marL="342900" indent="-342900">
              <a:spcBef>
                <a:spcPct val="20000"/>
              </a:spcBef>
              <a:buFont typeface="Arial" charset="0"/>
              <a:buChar char="•"/>
            </a:pPr>
            <a:r>
              <a:rPr lang="ru-RU" sz="2400">
                <a:latin typeface="Times New Roman" pitchFamily="18" charset="0"/>
                <a:cs typeface="Times New Roman" pitchFamily="18" charset="0"/>
              </a:rPr>
              <a:t>- работа с воспитателями.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>
                <a:latin typeface="Arial" charset="0"/>
              </a:rPr>
              <a:t>Программа </a:t>
            </a:r>
          </a:p>
        </p:txBody>
      </p:sp>
      <p:sp>
        <p:nvSpPr>
          <p:cNvPr id="65539" name="Rectangle 3"/>
          <p:cNvSpPr>
            <a:spLocks noGrp="1"/>
          </p:cNvSpPr>
          <p:nvPr>
            <p:ph type="body" idx="4294967295"/>
          </p:nvPr>
        </p:nvSpPr>
        <p:spPr>
          <a:xfrm>
            <a:off x="0" y="0"/>
            <a:ext cx="9144000" cy="6858000"/>
          </a:xfrm>
          <a:blipFill>
            <a:blip r:embed="rId2"/>
            <a:tile tx="0" ty="0" sx="100000" sy="100000" flip="none" algn="tl"/>
          </a:blipFill>
          <a:ln/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rtlCol="0" anchor="b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sz="2800" b="1" dirty="0" smtClean="0"/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sz="2800" b="1" dirty="0"/>
          </a:p>
        </p:txBody>
      </p:sp>
      <p:pic>
        <p:nvPicPr>
          <p:cNvPr id="65540" name="Picture 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857884" y="4286231"/>
            <a:ext cx="2857520" cy="257176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7894" name="Picture 9" descr="C:\Users\Женя\AppData\Local\Microsoft\Windows\Temporary Internet Files\Content.IE5\R2PZJRP0\MC900432549[1]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000875" y="285750"/>
            <a:ext cx="2071688" cy="2071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7895" name="Rectangle 3"/>
          <p:cNvSpPr txBox="1">
            <a:spLocks/>
          </p:cNvSpPr>
          <p:nvPr/>
        </p:nvSpPr>
        <p:spPr bwMode="auto">
          <a:xfrm>
            <a:off x="642938" y="1643063"/>
            <a:ext cx="7408862" cy="3451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Font typeface="Symbol" pitchFamily="18" charset="2"/>
              <a:buNone/>
            </a:pPr>
            <a:endParaRPr lang="ru-RU" sz="3200" b="1">
              <a:latin typeface="Calibri" pitchFamily="34" charset="0"/>
            </a:endParaRPr>
          </a:p>
        </p:txBody>
      </p:sp>
      <p:sp>
        <p:nvSpPr>
          <p:cNvPr id="37896" name="Rectangle 3"/>
          <p:cNvSpPr txBox="1">
            <a:spLocks/>
          </p:cNvSpPr>
          <p:nvPr/>
        </p:nvSpPr>
        <p:spPr bwMode="auto">
          <a:xfrm>
            <a:off x="642938" y="1643063"/>
            <a:ext cx="7408862" cy="3451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Font typeface="Arial" charset="0"/>
              <a:buChar char="•"/>
            </a:pPr>
            <a:endParaRPr lang="ru-RU" sz="2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897" name="Rectangle 3"/>
          <p:cNvSpPr txBox="1">
            <a:spLocks/>
          </p:cNvSpPr>
          <p:nvPr/>
        </p:nvSpPr>
        <p:spPr bwMode="auto">
          <a:xfrm>
            <a:off x="0" y="1143000"/>
            <a:ext cx="7408863" cy="3451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1714500" lvl="3" indent="-342900">
              <a:spcBef>
                <a:spcPct val="20000"/>
              </a:spcBef>
              <a:buFont typeface="Arial" charset="0"/>
              <a:buChar char="•"/>
            </a:pPr>
            <a:endParaRPr lang="ru-RU" sz="2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898" name="Rectangle 3"/>
          <p:cNvSpPr txBox="1">
            <a:spLocks/>
          </p:cNvSpPr>
          <p:nvPr/>
        </p:nvSpPr>
        <p:spPr bwMode="auto">
          <a:xfrm>
            <a:off x="428625" y="1500188"/>
            <a:ext cx="7408863" cy="3451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</a:pPr>
            <a:r>
              <a:rPr lang="ru-RU" sz="200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37899" name="Rectangle 3"/>
          <p:cNvSpPr txBox="1">
            <a:spLocks/>
          </p:cNvSpPr>
          <p:nvPr/>
        </p:nvSpPr>
        <p:spPr bwMode="auto">
          <a:xfrm>
            <a:off x="500063" y="1714500"/>
            <a:ext cx="7408862" cy="3451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Font typeface="Arial" charset="0"/>
              <a:buChar char="•"/>
            </a:pPr>
            <a:endParaRPr lang="ru-RU" sz="3200" b="1">
              <a:latin typeface="Calibri" pitchFamily="34" charset="0"/>
            </a:endParaRPr>
          </a:p>
        </p:txBody>
      </p:sp>
      <p:sp>
        <p:nvSpPr>
          <p:cNvPr id="37900" name="Rectangle 3"/>
          <p:cNvSpPr txBox="1">
            <a:spLocks/>
          </p:cNvSpPr>
          <p:nvPr/>
        </p:nvSpPr>
        <p:spPr bwMode="auto">
          <a:xfrm>
            <a:off x="285750" y="214313"/>
            <a:ext cx="7072313" cy="5429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</a:pPr>
            <a:endParaRPr lang="ru-RU"/>
          </a:p>
          <a:p>
            <a:pPr marL="342900" indent="-342900">
              <a:spcBef>
                <a:spcPct val="20000"/>
              </a:spcBef>
              <a:buFont typeface="Arial" charset="0"/>
              <a:buChar char="•"/>
            </a:pPr>
            <a:endParaRPr lang="ru-RU"/>
          </a:p>
          <a:p>
            <a:pPr marL="342900" indent="-342900">
              <a:spcBef>
                <a:spcPct val="20000"/>
              </a:spcBef>
              <a:buFont typeface="Arial" charset="0"/>
              <a:buChar char="•"/>
            </a:pPr>
            <a:endParaRPr lang="ru-RU"/>
          </a:p>
          <a:p>
            <a:pPr marL="342900" indent="-342900">
              <a:spcBef>
                <a:spcPct val="20000"/>
              </a:spcBef>
              <a:buFont typeface="Arial" charset="0"/>
              <a:buChar char="•"/>
            </a:pPr>
            <a:endParaRPr lang="ru-RU"/>
          </a:p>
        </p:txBody>
      </p:sp>
      <p:sp>
        <p:nvSpPr>
          <p:cNvPr id="37901" name="Rectangle 3"/>
          <p:cNvSpPr txBox="1">
            <a:spLocks/>
          </p:cNvSpPr>
          <p:nvPr/>
        </p:nvSpPr>
        <p:spPr bwMode="auto">
          <a:xfrm>
            <a:off x="468313" y="333375"/>
            <a:ext cx="8424862" cy="597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</a:pPr>
            <a:endParaRPr lang="ru-RU" sz="2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902" name="Rectangle 3"/>
          <p:cNvSpPr txBox="1">
            <a:spLocks/>
          </p:cNvSpPr>
          <p:nvPr/>
        </p:nvSpPr>
        <p:spPr bwMode="auto">
          <a:xfrm>
            <a:off x="357188" y="285750"/>
            <a:ext cx="6572250" cy="5643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Font typeface="Arial" charset="0"/>
              <a:buChar char="•"/>
            </a:pPr>
            <a:r>
              <a:rPr lang="ru-RU" sz="2800">
                <a:latin typeface="Times New Roman" pitchFamily="18" charset="0"/>
                <a:cs typeface="Times New Roman" pitchFamily="18" charset="0"/>
              </a:rPr>
              <a:t>Воспитатель ДОУ  – это педагог, непосредственно работающий с детьми, их родителями. Именно от него зависит, как будет осуществляться работа по профилактике ДТП, пропаганде ПДД.  Будет ли налажен контакт и взаимодействие с родителями. Воспитатель организует коллективную деятельность в группе, взаимодействие с родителями, с работникам ГИБДД</a:t>
            </a:r>
            <a:r>
              <a:rPr lang="ru-RU" sz="3200">
                <a:latin typeface="Calibri" pitchFamily="34" charset="0"/>
              </a:rPr>
              <a:t>. 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>
                <a:latin typeface="Arial" charset="0"/>
              </a:rPr>
              <a:t>Программа </a:t>
            </a:r>
          </a:p>
        </p:txBody>
      </p:sp>
      <p:sp>
        <p:nvSpPr>
          <p:cNvPr id="65539" name="Rectangle 3"/>
          <p:cNvSpPr>
            <a:spLocks noGrp="1"/>
          </p:cNvSpPr>
          <p:nvPr>
            <p:ph type="body" idx="4294967295"/>
          </p:nvPr>
        </p:nvSpPr>
        <p:spPr>
          <a:xfrm>
            <a:off x="0" y="0"/>
            <a:ext cx="9144000" cy="6858000"/>
          </a:xfrm>
          <a:blipFill>
            <a:blip r:embed="rId2"/>
            <a:tile tx="0" ty="0" sx="100000" sy="100000" flip="none" algn="tl"/>
          </a:blipFill>
          <a:ln/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rtlCol="0" anchor="b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sz="2800" b="1" dirty="0" smtClean="0"/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sz="2800" b="1" dirty="0"/>
          </a:p>
        </p:txBody>
      </p:sp>
      <p:pic>
        <p:nvPicPr>
          <p:cNvPr id="65540" name="Picture 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357554" y="4286231"/>
            <a:ext cx="2286016" cy="257176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8918" name="Picture 9" descr="C:\Users\Женя\AppData\Local\Microsoft\Windows\Temporary Internet Files\Content.IE5\R2PZJRP0\MC900432549[1]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000875" y="285750"/>
            <a:ext cx="2071688" cy="2071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8919" name="Rectangle 3"/>
          <p:cNvSpPr txBox="1">
            <a:spLocks/>
          </p:cNvSpPr>
          <p:nvPr/>
        </p:nvSpPr>
        <p:spPr bwMode="auto">
          <a:xfrm>
            <a:off x="642938" y="1643063"/>
            <a:ext cx="7408862" cy="3451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Font typeface="Symbol" pitchFamily="18" charset="2"/>
              <a:buNone/>
            </a:pPr>
            <a:endParaRPr lang="ru-RU" sz="3200" b="1">
              <a:latin typeface="Calibri" pitchFamily="34" charset="0"/>
            </a:endParaRPr>
          </a:p>
        </p:txBody>
      </p:sp>
      <p:sp>
        <p:nvSpPr>
          <p:cNvPr id="38920" name="Rectangle 3"/>
          <p:cNvSpPr txBox="1">
            <a:spLocks/>
          </p:cNvSpPr>
          <p:nvPr/>
        </p:nvSpPr>
        <p:spPr bwMode="auto">
          <a:xfrm>
            <a:off x="642938" y="1643063"/>
            <a:ext cx="7408862" cy="3451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Font typeface="Arial" charset="0"/>
              <a:buChar char="•"/>
            </a:pPr>
            <a:endParaRPr lang="ru-RU" sz="2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921" name="Rectangle 3"/>
          <p:cNvSpPr txBox="1">
            <a:spLocks/>
          </p:cNvSpPr>
          <p:nvPr/>
        </p:nvSpPr>
        <p:spPr bwMode="auto">
          <a:xfrm>
            <a:off x="0" y="1143000"/>
            <a:ext cx="7408863" cy="3451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1714500" lvl="3" indent="-342900">
              <a:spcBef>
                <a:spcPct val="20000"/>
              </a:spcBef>
              <a:buFont typeface="Arial" charset="0"/>
              <a:buChar char="•"/>
            </a:pPr>
            <a:endParaRPr lang="ru-RU" sz="2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922" name="Rectangle 3"/>
          <p:cNvSpPr txBox="1">
            <a:spLocks/>
          </p:cNvSpPr>
          <p:nvPr/>
        </p:nvSpPr>
        <p:spPr bwMode="auto">
          <a:xfrm>
            <a:off x="428625" y="1500188"/>
            <a:ext cx="7408863" cy="3451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</a:pPr>
            <a:r>
              <a:rPr lang="ru-RU" sz="200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38923" name="Rectangle 3"/>
          <p:cNvSpPr txBox="1">
            <a:spLocks/>
          </p:cNvSpPr>
          <p:nvPr/>
        </p:nvSpPr>
        <p:spPr bwMode="auto">
          <a:xfrm>
            <a:off x="0" y="1214438"/>
            <a:ext cx="7408863" cy="3451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Font typeface="Arial" charset="0"/>
              <a:buChar char="•"/>
            </a:pPr>
            <a:endParaRPr lang="ru-RU" sz="3200" b="1">
              <a:latin typeface="Calibri" pitchFamily="34" charset="0"/>
            </a:endParaRPr>
          </a:p>
        </p:txBody>
      </p:sp>
      <p:sp>
        <p:nvSpPr>
          <p:cNvPr id="38924" name="Rectangle 3"/>
          <p:cNvSpPr txBox="1">
            <a:spLocks/>
          </p:cNvSpPr>
          <p:nvPr/>
        </p:nvSpPr>
        <p:spPr bwMode="auto">
          <a:xfrm>
            <a:off x="285750" y="214313"/>
            <a:ext cx="7072313" cy="5429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</a:pPr>
            <a:endParaRPr lang="ru-RU"/>
          </a:p>
          <a:p>
            <a:pPr marL="342900" indent="-342900">
              <a:spcBef>
                <a:spcPct val="20000"/>
              </a:spcBef>
              <a:buFont typeface="Arial" charset="0"/>
              <a:buChar char="•"/>
            </a:pPr>
            <a:endParaRPr lang="ru-RU"/>
          </a:p>
          <a:p>
            <a:pPr marL="342900" indent="-342900">
              <a:spcBef>
                <a:spcPct val="20000"/>
              </a:spcBef>
              <a:buFont typeface="Arial" charset="0"/>
              <a:buChar char="•"/>
            </a:pPr>
            <a:endParaRPr lang="ru-RU"/>
          </a:p>
          <a:p>
            <a:pPr marL="342900" indent="-342900">
              <a:spcBef>
                <a:spcPct val="20000"/>
              </a:spcBef>
              <a:buFont typeface="Arial" charset="0"/>
              <a:buChar char="•"/>
            </a:pPr>
            <a:endParaRPr lang="ru-RU"/>
          </a:p>
        </p:txBody>
      </p:sp>
      <p:sp>
        <p:nvSpPr>
          <p:cNvPr id="38925" name="Rectangle 3"/>
          <p:cNvSpPr txBox="1">
            <a:spLocks/>
          </p:cNvSpPr>
          <p:nvPr/>
        </p:nvSpPr>
        <p:spPr bwMode="auto">
          <a:xfrm>
            <a:off x="468313" y="333375"/>
            <a:ext cx="8424862" cy="597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</a:pPr>
            <a:endParaRPr lang="ru-RU" sz="2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926" name="Rectangle 3"/>
          <p:cNvSpPr txBox="1">
            <a:spLocks/>
          </p:cNvSpPr>
          <p:nvPr/>
        </p:nvSpPr>
        <p:spPr bwMode="auto">
          <a:xfrm>
            <a:off x="357188" y="285750"/>
            <a:ext cx="6572250" cy="5643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Font typeface="Arial" charset="0"/>
              <a:buChar char="•"/>
            </a:pPr>
            <a:endParaRPr lang="ru-RU" sz="3200">
              <a:latin typeface="Calibri" pitchFamily="34" charset="0"/>
            </a:endParaRPr>
          </a:p>
        </p:txBody>
      </p:sp>
      <p:pic>
        <p:nvPicPr>
          <p:cNvPr id="16" name="Picture 2" descr="001 (4)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>
          <a:xfrm>
            <a:off x="428596" y="428604"/>
            <a:ext cx="6626225" cy="380841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00B0F0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>
                <a:latin typeface="Arial" charset="0"/>
              </a:rPr>
              <a:t>Программа </a:t>
            </a:r>
          </a:p>
        </p:txBody>
      </p:sp>
      <p:sp>
        <p:nvSpPr>
          <p:cNvPr id="65539" name="Rectangle 3"/>
          <p:cNvSpPr>
            <a:spLocks noGrp="1"/>
          </p:cNvSpPr>
          <p:nvPr>
            <p:ph type="body" idx="4294967295"/>
          </p:nvPr>
        </p:nvSpPr>
        <p:spPr>
          <a:xfrm>
            <a:off x="0" y="0"/>
            <a:ext cx="9144000" cy="6858000"/>
          </a:xfrm>
          <a:blipFill>
            <a:blip r:embed="rId2"/>
            <a:tile tx="0" ty="0" sx="100000" sy="100000" flip="none" algn="tl"/>
          </a:blipFill>
          <a:ln/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rtlCol="0" anchor="b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sz="2800" b="1" dirty="0" smtClean="0"/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sz="2800" b="1" dirty="0"/>
          </a:p>
        </p:txBody>
      </p:sp>
      <p:pic>
        <p:nvPicPr>
          <p:cNvPr id="65540" name="Picture 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72198" y="3643314"/>
            <a:ext cx="2643206" cy="289324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9942" name="Picture 9" descr="C:\Users\Женя\AppData\Local\Microsoft\Windows\Temporary Internet Files\Content.IE5\R2PZJRP0\MC900432549[1]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000875" y="285750"/>
            <a:ext cx="2071688" cy="2071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9943" name="Rectangle 3"/>
          <p:cNvSpPr txBox="1">
            <a:spLocks/>
          </p:cNvSpPr>
          <p:nvPr/>
        </p:nvSpPr>
        <p:spPr bwMode="auto">
          <a:xfrm>
            <a:off x="642938" y="1643063"/>
            <a:ext cx="7408862" cy="3451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Font typeface="Symbol" pitchFamily="18" charset="2"/>
              <a:buNone/>
            </a:pPr>
            <a:endParaRPr lang="ru-RU" sz="3200" b="1">
              <a:latin typeface="Calibri" pitchFamily="34" charset="0"/>
            </a:endParaRPr>
          </a:p>
        </p:txBody>
      </p:sp>
      <p:sp>
        <p:nvSpPr>
          <p:cNvPr id="39944" name="Rectangle 3"/>
          <p:cNvSpPr txBox="1">
            <a:spLocks/>
          </p:cNvSpPr>
          <p:nvPr/>
        </p:nvSpPr>
        <p:spPr bwMode="auto">
          <a:xfrm>
            <a:off x="642938" y="1643063"/>
            <a:ext cx="7408862" cy="3451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Font typeface="Arial" charset="0"/>
              <a:buChar char="•"/>
            </a:pPr>
            <a:endParaRPr lang="ru-RU" sz="2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945" name="Rectangle 3"/>
          <p:cNvSpPr txBox="1">
            <a:spLocks/>
          </p:cNvSpPr>
          <p:nvPr/>
        </p:nvSpPr>
        <p:spPr bwMode="auto">
          <a:xfrm>
            <a:off x="0" y="1143000"/>
            <a:ext cx="7408863" cy="3451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1714500" lvl="3" indent="-342900">
              <a:spcBef>
                <a:spcPct val="20000"/>
              </a:spcBef>
              <a:buFont typeface="Arial" charset="0"/>
              <a:buChar char="•"/>
            </a:pPr>
            <a:endParaRPr lang="ru-RU" sz="2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946" name="Rectangle 3"/>
          <p:cNvSpPr txBox="1">
            <a:spLocks/>
          </p:cNvSpPr>
          <p:nvPr/>
        </p:nvSpPr>
        <p:spPr bwMode="auto">
          <a:xfrm>
            <a:off x="428625" y="1500188"/>
            <a:ext cx="7408863" cy="3451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</a:pPr>
            <a:r>
              <a:rPr lang="ru-RU" sz="200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39947" name="Rectangle 3"/>
          <p:cNvSpPr txBox="1">
            <a:spLocks/>
          </p:cNvSpPr>
          <p:nvPr/>
        </p:nvSpPr>
        <p:spPr bwMode="auto">
          <a:xfrm>
            <a:off x="0" y="1214438"/>
            <a:ext cx="7408863" cy="3451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Font typeface="Arial" charset="0"/>
              <a:buChar char="•"/>
            </a:pPr>
            <a:endParaRPr lang="ru-RU" sz="3200" b="1">
              <a:latin typeface="Calibri" pitchFamily="34" charset="0"/>
            </a:endParaRPr>
          </a:p>
        </p:txBody>
      </p:sp>
      <p:sp>
        <p:nvSpPr>
          <p:cNvPr id="39948" name="Rectangle 3"/>
          <p:cNvSpPr txBox="1">
            <a:spLocks/>
          </p:cNvSpPr>
          <p:nvPr/>
        </p:nvSpPr>
        <p:spPr bwMode="auto">
          <a:xfrm>
            <a:off x="285750" y="214313"/>
            <a:ext cx="7072313" cy="5429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</a:pPr>
            <a:endParaRPr lang="ru-RU"/>
          </a:p>
          <a:p>
            <a:pPr marL="342900" indent="-342900">
              <a:spcBef>
                <a:spcPct val="20000"/>
              </a:spcBef>
              <a:buFont typeface="Arial" charset="0"/>
              <a:buChar char="•"/>
            </a:pPr>
            <a:endParaRPr lang="ru-RU"/>
          </a:p>
          <a:p>
            <a:pPr marL="342900" indent="-342900">
              <a:spcBef>
                <a:spcPct val="20000"/>
              </a:spcBef>
              <a:buFont typeface="Arial" charset="0"/>
              <a:buChar char="•"/>
            </a:pPr>
            <a:endParaRPr lang="ru-RU"/>
          </a:p>
          <a:p>
            <a:pPr marL="342900" indent="-342900">
              <a:spcBef>
                <a:spcPct val="20000"/>
              </a:spcBef>
              <a:buFont typeface="Arial" charset="0"/>
              <a:buChar char="•"/>
            </a:pPr>
            <a:endParaRPr lang="ru-RU"/>
          </a:p>
        </p:txBody>
      </p:sp>
      <p:sp>
        <p:nvSpPr>
          <p:cNvPr id="39949" name="Rectangle 3"/>
          <p:cNvSpPr txBox="1">
            <a:spLocks/>
          </p:cNvSpPr>
          <p:nvPr/>
        </p:nvSpPr>
        <p:spPr bwMode="auto">
          <a:xfrm>
            <a:off x="0" y="0"/>
            <a:ext cx="8424863" cy="597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</a:pPr>
            <a:endParaRPr lang="ru-RU" sz="2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950" name="Rectangle 3"/>
          <p:cNvSpPr txBox="1">
            <a:spLocks/>
          </p:cNvSpPr>
          <p:nvPr/>
        </p:nvSpPr>
        <p:spPr bwMode="auto">
          <a:xfrm>
            <a:off x="357188" y="285750"/>
            <a:ext cx="6572250" cy="5643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Font typeface="Arial" charset="0"/>
              <a:buChar char="•"/>
            </a:pPr>
            <a:endParaRPr lang="ru-RU" sz="3200">
              <a:latin typeface="Calibri" pitchFamily="34" charset="0"/>
            </a:endParaRPr>
          </a:p>
        </p:txBody>
      </p:sp>
      <p:sp>
        <p:nvSpPr>
          <p:cNvPr id="39951" name="Rectangle 3"/>
          <p:cNvSpPr txBox="1">
            <a:spLocks/>
          </p:cNvSpPr>
          <p:nvPr/>
        </p:nvSpPr>
        <p:spPr bwMode="auto">
          <a:xfrm>
            <a:off x="285750" y="214313"/>
            <a:ext cx="6143625" cy="5500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Font typeface="Arial" charset="0"/>
              <a:buChar char="•"/>
            </a:pPr>
            <a:r>
              <a:rPr lang="ru-RU" sz="2400">
                <a:latin typeface="Times New Roman" pitchFamily="18" charset="0"/>
                <a:cs typeface="Times New Roman" pitchFamily="18" charset="0"/>
              </a:rPr>
              <a:t>У нас в ДОУ проводятся семинары по наиболее актуальным темам, совещания по решению текущих проблем, собрании  и консультации с родителями.. Совместно с ГИБДД ведется работа  по профилактике дорожно-транспортного травматизма.  Проводятся встречи, «круглые столы» с  инспекторами ГИБДД.</a:t>
            </a:r>
          </a:p>
          <a:p>
            <a:pPr marL="342900" indent="-342900">
              <a:spcBef>
                <a:spcPct val="20000"/>
              </a:spcBef>
              <a:buFont typeface="Arial" charset="0"/>
              <a:buChar char="•"/>
            </a:pPr>
            <a:r>
              <a:rPr lang="ru-RU" sz="2400">
                <a:latin typeface="Times New Roman" pitchFamily="18" charset="0"/>
                <a:cs typeface="Times New Roman" pitchFamily="18" charset="0"/>
              </a:rPr>
              <a:t>Мы должны научить и детей, и роди­телей безопасному поведению на дороге </a:t>
            </a:r>
            <a:r>
              <a:rPr lang="ru-RU" sz="2400" i="1">
                <a:latin typeface="Times New Roman" pitchFamily="18" charset="0"/>
                <a:cs typeface="Times New Roman" pitchFamily="18" charset="0"/>
              </a:rPr>
              <a:t>— </a:t>
            </a:r>
            <a:r>
              <a:rPr lang="ru-RU" sz="2400">
                <a:latin typeface="Times New Roman" pitchFamily="18" charset="0"/>
                <a:cs typeface="Times New Roman" pitchFamily="18" charset="0"/>
              </a:rPr>
              <a:t>а это возможно при условии</a:t>
            </a:r>
          </a:p>
          <a:p>
            <a:pPr marL="342900" indent="-342900">
              <a:spcBef>
                <a:spcPct val="20000"/>
              </a:spcBef>
              <a:buFont typeface="Symbol" pitchFamily="18" charset="2"/>
              <a:buNone/>
            </a:pPr>
            <a:r>
              <a:rPr lang="ru-RU" sz="2400">
                <a:latin typeface="Times New Roman" pitchFamily="18" charset="0"/>
                <a:cs typeface="Times New Roman" pitchFamily="18" charset="0"/>
              </a:rPr>
              <a:t>    знания и выполнения ими Правил дорожного движе­ния, а также умения правильно оценить дорожную ситуацию.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>
                <a:latin typeface="Arial" charset="0"/>
              </a:rPr>
              <a:t>Программа </a:t>
            </a:r>
          </a:p>
        </p:txBody>
      </p:sp>
      <p:sp>
        <p:nvSpPr>
          <p:cNvPr id="65539" name="Rectangle 3"/>
          <p:cNvSpPr>
            <a:spLocks noGrp="1"/>
          </p:cNvSpPr>
          <p:nvPr>
            <p:ph type="body" idx="4294967295"/>
          </p:nvPr>
        </p:nvSpPr>
        <p:spPr>
          <a:xfrm>
            <a:off x="0" y="0"/>
            <a:ext cx="9144000" cy="6858000"/>
          </a:xfrm>
          <a:blipFill>
            <a:blip r:embed="rId2"/>
            <a:tile tx="0" ty="0" sx="100000" sy="100000" flip="none" algn="tl"/>
          </a:blipFill>
          <a:ln/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rtlCol="0" anchor="b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sz="2800" b="1" dirty="0" smtClean="0"/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sz="2800" b="1" dirty="0"/>
          </a:p>
        </p:txBody>
      </p:sp>
      <p:pic>
        <p:nvPicPr>
          <p:cNvPr id="65540" name="Picture 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00364" y="0"/>
            <a:ext cx="3000396" cy="289324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0966" name="Picture 9" descr="C:\Users\Женя\AppData\Local\Microsoft\Windows\Temporary Internet Files\Content.IE5\R2PZJRP0\MC900432549[1]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71500" y="4357688"/>
            <a:ext cx="2071688" cy="2071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67" name="Rectangle 3"/>
          <p:cNvSpPr txBox="1">
            <a:spLocks/>
          </p:cNvSpPr>
          <p:nvPr/>
        </p:nvSpPr>
        <p:spPr bwMode="auto">
          <a:xfrm>
            <a:off x="642938" y="1643063"/>
            <a:ext cx="7408862" cy="3451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Font typeface="Symbol" pitchFamily="18" charset="2"/>
              <a:buNone/>
            </a:pPr>
            <a:endParaRPr lang="ru-RU" sz="3200" b="1">
              <a:latin typeface="Calibri" pitchFamily="34" charset="0"/>
            </a:endParaRPr>
          </a:p>
        </p:txBody>
      </p:sp>
      <p:sp>
        <p:nvSpPr>
          <p:cNvPr id="40968" name="Rectangle 3"/>
          <p:cNvSpPr txBox="1">
            <a:spLocks/>
          </p:cNvSpPr>
          <p:nvPr/>
        </p:nvSpPr>
        <p:spPr bwMode="auto">
          <a:xfrm>
            <a:off x="642938" y="1643063"/>
            <a:ext cx="7408862" cy="3451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Font typeface="Arial" charset="0"/>
              <a:buChar char="•"/>
            </a:pPr>
            <a:endParaRPr lang="ru-RU" sz="2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969" name="Rectangle 3"/>
          <p:cNvSpPr txBox="1">
            <a:spLocks/>
          </p:cNvSpPr>
          <p:nvPr/>
        </p:nvSpPr>
        <p:spPr bwMode="auto">
          <a:xfrm>
            <a:off x="0" y="1143000"/>
            <a:ext cx="7408863" cy="3451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1714500" lvl="3" indent="-342900">
              <a:spcBef>
                <a:spcPct val="20000"/>
              </a:spcBef>
              <a:buFont typeface="Arial" charset="0"/>
              <a:buChar char="•"/>
            </a:pPr>
            <a:endParaRPr lang="ru-RU" sz="2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970" name="Rectangle 3"/>
          <p:cNvSpPr txBox="1">
            <a:spLocks/>
          </p:cNvSpPr>
          <p:nvPr/>
        </p:nvSpPr>
        <p:spPr bwMode="auto">
          <a:xfrm>
            <a:off x="428625" y="1500188"/>
            <a:ext cx="7408863" cy="3451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</a:pPr>
            <a:r>
              <a:rPr lang="ru-RU" sz="200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40971" name="Rectangle 3"/>
          <p:cNvSpPr txBox="1">
            <a:spLocks/>
          </p:cNvSpPr>
          <p:nvPr/>
        </p:nvSpPr>
        <p:spPr bwMode="auto">
          <a:xfrm>
            <a:off x="0" y="1214438"/>
            <a:ext cx="7408863" cy="3451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Font typeface="Arial" charset="0"/>
              <a:buChar char="•"/>
            </a:pPr>
            <a:endParaRPr lang="ru-RU" sz="3200" b="1">
              <a:latin typeface="Calibri" pitchFamily="34" charset="0"/>
            </a:endParaRPr>
          </a:p>
        </p:txBody>
      </p:sp>
      <p:sp>
        <p:nvSpPr>
          <p:cNvPr id="40972" name="Rectangle 3"/>
          <p:cNvSpPr txBox="1">
            <a:spLocks/>
          </p:cNvSpPr>
          <p:nvPr/>
        </p:nvSpPr>
        <p:spPr bwMode="auto">
          <a:xfrm>
            <a:off x="0" y="-285750"/>
            <a:ext cx="7072313" cy="5429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</a:pPr>
            <a:endParaRPr lang="ru-RU"/>
          </a:p>
          <a:p>
            <a:pPr marL="342900" indent="-342900">
              <a:spcBef>
                <a:spcPct val="20000"/>
              </a:spcBef>
              <a:buFont typeface="Arial" charset="0"/>
              <a:buChar char="•"/>
            </a:pPr>
            <a:endParaRPr lang="ru-RU"/>
          </a:p>
          <a:p>
            <a:pPr marL="342900" indent="-342900">
              <a:spcBef>
                <a:spcPct val="20000"/>
              </a:spcBef>
              <a:buFont typeface="Arial" charset="0"/>
              <a:buChar char="•"/>
            </a:pPr>
            <a:endParaRPr lang="ru-RU"/>
          </a:p>
          <a:p>
            <a:pPr marL="342900" indent="-342900">
              <a:spcBef>
                <a:spcPct val="20000"/>
              </a:spcBef>
              <a:buFont typeface="Arial" charset="0"/>
              <a:buChar char="•"/>
            </a:pPr>
            <a:endParaRPr lang="ru-RU"/>
          </a:p>
        </p:txBody>
      </p:sp>
      <p:sp>
        <p:nvSpPr>
          <p:cNvPr id="40973" name="Rectangle 3"/>
          <p:cNvSpPr txBox="1">
            <a:spLocks/>
          </p:cNvSpPr>
          <p:nvPr/>
        </p:nvSpPr>
        <p:spPr bwMode="auto">
          <a:xfrm>
            <a:off x="214313" y="0"/>
            <a:ext cx="8424862" cy="597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</a:pPr>
            <a:endParaRPr lang="ru-RU" sz="2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974" name="Rectangle 3"/>
          <p:cNvSpPr txBox="1">
            <a:spLocks/>
          </p:cNvSpPr>
          <p:nvPr/>
        </p:nvSpPr>
        <p:spPr bwMode="auto">
          <a:xfrm>
            <a:off x="357188" y="285750"/>
            <a:ext cx="6572250" cy="5643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Font typeface="Arial" charset="0"/>
              <a:buChar char="•"/>
            </a:pPr>
            <a:endParaRPr lang="ru-RU" sz="3200">
              <a:latin typeface="Calibri" pitchFamily="34" charset="0"/>
            </a:endParaRPr>
          </a:p>
        </p:txBody>
      </p:sp>
      <p:sp>
        <p:nvSpPr>
          <p:cNvPr id="40975" name="Rectangle 3"/>
          <p:cNvSpPr txBox="1">
            <a:spLocks/>
          </p:cNvSpPr>
          <p:nvPr/>
        </p:nvSpPr>
        <p:spPr bwMode="auto">
          <a:xfrm>
            <a:off x="285750" y="214313"/>
            <a:ext cx="6143625" cy="5500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Font typeface="Arial" charset="0"/>
              <a:buChar char="•"/>
            </a:pPr>
            <a:endParaRPr lang="ru-RU" sz="240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" name="Picture 2" descr="001 (3)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>
          <a:xfrm>
            <a:off x="3357554" y="3000372"/>
            <a:ext cx="2571768" cy="368573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00B0F0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19" name="Picture 6" descr="001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57158" y="214290"/>
            <a:ext cx="2617788" cy="410368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00B0F0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20" name="Picture 5" descr="001 (2)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000760" y="214290"/>
            <a:ext cx="2571736" cy="385765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00B0F0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>
                <a:latin typeface="Arial" charset="0"/>
              </a:rPr>
              <a:t>Программа </a:t>
            </a:r>
          </a:p>
        </p:txBody>
      </p:sp>
      <p:sp>
        <p:nvSpPr>
          <p:cNvPr id="65539" name="Rectangle 3"/>
          <p:cNvSpPr>
            <a:spLocks noGrp="1"/>
          </p:cNvSpPr>
          <p:nvPr>
            <p:ph type="body" idx="4294967295"/>
          </p:nvPr>
        </p:nvSpPr>
        <p:spPr>
          <a:xfrm>
            <a:off x="0" y="0"/>
            <a:ext cx="9144000" cy="6858000"/>
          </a:xfrm>
          <a:blipFill>
            <a:blip r:embed="rId2"/>
            <a:tile tx="0" ty="0" sx="100000" sy="100000" flip="none" algn="tl"/>
          </a:blipFill>
          <a:ln>
            <a:solidFill>
              <a:schemeClr val="tx2">
                <a:lumMod val="75000"/>
              </a:schemeClr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rtlCol="0" anchor="b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sz="2800" b="1" dirty="0" smtClean="0"/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sz="2800" b="1" dirty="0"/>
          </a:p>
        </p:txBody>
      </p:sp>
      <p:pic>
        <p:nvPicPr>
          <p:cNvPr id="65540" name="Picture 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715140" y="3500438"/>
            <a:ext cx="2428860" cy="289324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1990" name="Picture 9" descr="C:\Users\Женя\AppData\Local\Microsoft\Windows\Temporary Internet Files\Content.IE5\R2PZJRP0\MC900432549[1]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4214813"/>
            <a:ext cx="2071688" cy="2071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991" name="Rectangle 3"/>
          <p:cNvSpPr txBox="1">
            <a:spLocks/>
          </p:cNvSpPr>
          <p:nvPr/>
        </p:nvSpPr>
        <p:spPr bwMode="auto">
          <a:xfrm>
            <a:off x="642938" y="1643063"/>
            <a:ext cx="7408862" cy="3451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Font typeface="Symbol" pitchFamily="18" charset="2"/>
              <a:buNone/>
            </a:pPr>
            <a:endParaRPr lang="ru-RU" sz="3200" b="1">
              <a:latin typeface="Calibri" pitchFamily="34" charset="0"/>
            </a:endParaRPr>
          </a:p>
        </p:txBody>
      </p:sp>
      <p:sp>
        <p:nvSpPr>
          <p:cNvPr id="41992" name="Rectangle 3"/>
          <p:cNvSpPr txBox="1">
            <a:spLocks/>
          </p:cNvSpPr>
          <p:nvPr/>
        </p:nvSpPr>
        <p:spPr bwMode="auto">
          <a:xfrm>
            <a:off x="642938" y="1643063"/>
            <a:ext cx="7408862" cy="3451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Font typeface="Arial" charset="0"/>
              <a:buChar char="•"/>
            </a:pPr>
            <a:endParaRPr lang="ru-RU" sz="2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993" name="Rectangle 3"/>
          <p:cNvSpPr txBox="1">
            <a:spLocks/>
          </p:cNvSpPr>
          <p:nvPr/>
        </p:nvSpPr>
        <p:spPr bwMode="auto">
          <a:xfrm>
            <a:off x="0" y="1143000"/>
            <a:ext cx="7408863" cy="3451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1714500" lvl="3" indent="-342900">
              <a:spcBef>
                <a:spcPct val="20000"/>
              </a:spcBef>
              <a:buFont typeface="Arial" charset="0"/>
              <a:buChar char="•"/>
            </a:pPr>
            <a:endParaRPr lang="ru-RU" sz="2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994" name="Rectangle 3"/>
          <p:cNvSpPr txBox="1">
            <a:spLocks/>
          </p:cNvSpPr>
          <p:nvPr/>
        </p:nvSpPr>
        <p:spPr bwMode="auto">
          <a:xfrm>
            <a:off x="428625" y="1500188"/>
            <a:ext cx="7408863" cy="3451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</a:pPr>
            <a:r>
              <a:rPr lang="ru-RU" sz="200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41995" name="Rectangle 3"/>
          <p:cNvSpPr txBox="1">
            <a:spLocks/>
          </p:cNvSpPr>
          <p:nvPr/>
        </p:nvSpPr>
        <p:spPr bwMode="auto">
          <a:xfrm>
            <a:off x="0" y="1214438"/>
            <a:ext cx="7408863" cy="3451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Font typeface="Arial" charset="0"/>
              <a:buChar char="•"/>
            </a:pPr>
            <a:endParaRPr lang="ru-RU" sz="3200" b="1">
              <a:latin typeface="Calibri" pitchFamily="34" charset="0"/>
            </a:endParaRPr>
          </a:p>
        </p:txBody>
      </p:sp>
      <p:sp>
        <p:nvSpPr>
          <p:cNvPr id="41996" name="Rectangle 3"/>
          <p:cNvSpPr txBox="1">
            <a:spLocks/>
          </p:cNvSpPr>
          <p:nvPr/>
        </p:nvSpPr>
        <p:spPr bwMode="auto">
          <a:xfrm>
            <a:off x="0" y="-285750"/>
            <a:ext cx="7072313" cy="5429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</a:pPr>
            <a:endParaRPr lang="ru-RU"/>
          </a:p>
          <a:p>
            <a:pPr marL="342900" indent="-342900">
              <a:spcBef>
                <a:spcPct val="20000"/>
              </a:spcBef>
              <a:buFont typeface="Arial" charset="0"/>
              <a:buChar char="•"/>
            </a:pPr>
            <a:endParaRPr lang="ru-RU"/>
          </a:p>
          <a:p>
            <a:pPr marL="342900" indent="-342900">
              <a:spcBef>
                <a:spcPct val="20000"/>
              </a:spcBef>
              <a:buFont typeface="Arial" charset="0"/>
              <a:buChar char="•"/>
            </a:pPr>
            <a:endParaRPr lang="ru-RU"/>
          </a:p>
          <a:p>
            <a:pPr marL="342900" indent="-342900">
              <a:spcBef>
                <a:spcPct val="20000"/>
              </a:spcBef>
              <a:buFont typeface="Arial" charset="0"/>
              <a:buChar char="•"/>
            </a:pPr>
            <a:endParaRPr lang="ru-RU"/>
          </a:p>
        </p:txBody>
      </p:sp>
      <p:sp>
        <p:nvSpPr>
          <p:cNvPr id="41997" name="Rectangle 3"/>
          <p:cNvSpPr txBox="1">
            <a:spLocks/>
          </p:cNvSpPr>
          <p:nvPr/>
        </p:nvSpPr>
        <p:spPr bwMode="auto">
          <a:xfrm>
            <a:off x="214313" y="0"/>
            <a:ext cx="8424862" cy="597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</a:pPr>
            <a:endParaRPr lang="ru-RU" sz="2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998" name="Rectangle 3"/>
          <p:cNvSpPr txBox="1">
            <a:spLocks/>
          </p:cNvSpPr>
          <p:nvPr/>
        </p:nvSpPr>
        <p:spPr bwMode="auto">
          <a:xfrm>
            <a:off x="357188" y="285750"/>
            <a:ext cx="6572250" cy="5643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Font typeface="Arial" charset="0"/>
              <a:buChar char="•"/>
            </a:pPr>
            <a:endParaRPr lang="ru-RU" sz="3200">
              <a:latin typeface="Calibri" pitchFamily="34" charset="0"/>
            </a:endParaRPr>
          </a:p>
        </p:txBody>
      </p:sp>
      <p:sp>
        <p:nvSpPr>
          <p:cNvPr id="41999" name="Rectangle 3"/>
          <p:cNvSpPr txBox="1">
            <a:spLocks/>
          </p:cNvSpPr>
          <p:nvPr/>
        </p:nvSpPr>
        <p:spPr bwMode="auto">
          <a:xfrm>
            <a:off x="285750" y="214313"/>
            <a:ext cx="6143625" cy="5500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Font typeface="Arial" charset="0"/>
              <a:buChar char="•"/>
            </a:pPr>
            <a:endParaRPr lang="ru-RU" sz="240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" name="Picture 4" descr="001 (3)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>
          <a:xfrm>
            <a:off x="214282" y="214290"/>
            <a:ext cx="4032250" cy="3382963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C00000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22" name="Picture 6" descr="001 (2)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500562" y="285728"/>
            <a:ext cx="4214842" cy="3064414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FFFF00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23" name="Picture 5" descr="001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>
          <a:xfrm>
            <a:off x="2143108" y="3143248"/>
            <a:ext cx="4746625" cy="345122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00B050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>
                <a:latin typeface="Arial" charset="0"/>
              </a:rPr>
              <a:t>Программа </a:t>
            </a:r>
          </a:p>
        </p:txBody>
      </p:sp>
      <p:sp>
        <p:nvSpPr>
          <p:cNvPr id="65539" name="Rectangle 3"/>
          <p:cNvSpPr>
            <a:spLocks noGrp="1"/>
          </p:cNvSpPr>
          <p:nvPr>
            <p:ph type="body" idx="4294967295"/>
          </p:nvPr>
        </p:nvSpPr>
        <p:spPr>
          <a:xfrm>
            <a:off x="-55563" y="36513"/>
            <a:ext cx="9144000" cy="6858000"/>
          </a:xfrm>
          <a:blipFill>
            <a:blip r:embed="rId2"/>
            <a:tile tx="0" ty="0" sx="100000" sy="100000" flip="none" algn="tl"/>
          </a:blipFill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numCol="2" rtlCol="0">
            <a:no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Гимн 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1. На дороге светофор – </a:t>
            </a:r>
            <a:r>
              <a:rPr lang="ru-RU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электрический прибор</a:t>
            </a:r>
            <a:r>
              <a:rPr lang="ru-RU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Разным светом он горит, </a:t>
            </a:r>
            <a:r>
              <a:rPr lang="ru-RU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всем машинам говорит:</a:t>
            </a:r>
            <a:r>
              <a:rPr lang="ru-RU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ПРИПЕВ: </a:t>
            </a:r>
            <a:r>
              <a:rPr lang="ru-RU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Красный – очень строгий свет! </a:t>
            </a:r>
            <a:r>
              <a:rPr lang="ru-RU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Он горит – проезда нет</a:t>
            </a:r>
            <a:r>
              <a:rPr lang="ru-RU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Желтый – подожди чуть-чуть...</a:t>
            </a:r>
            <a:r>
              <a:rPr lang="ru-RU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А зеленый – можно в путь!</a:t>
            </a:r>
            <a:r>
              <a:rPr lang="ru-RU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2. Он горит на перекрестках,</a:t>
            </a:r>
            <a:r>
              <a:rPr lang="ru-RU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Чтоб машинам было просто</a:t>
            </a:r>
            <a:r>
              <a:rPr lang="ru-RU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Перекрестки проезжать</a:t>
            </a:r>
            <a:r>
              <a:rPr lang="ru-RU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друг-другу</a:t>
            </a:r>
            <a:r>
              <a:rPr lang="ru-RU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уступать.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3. Едут на зеленый свет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Трактор и кабриолет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Если желтый загорится,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Нужно им остановиться.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Даже быстрая машина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Тормозит, дымятся шины…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Красный свет – таков закон,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Стоп, всем строго скажет он!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5 Целый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день трудился он,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Ночь пришла, а с ней и сон,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Но моргает желтым все же,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Будь, водитель, осторожен!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5540" name="Picture 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00430" y="4873635"/>
            <a:ext cx="1428760" cy="180940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364" name="Picture 9" descr="C:\Users\Женя\AppData\Local\Microsoft\Windows\Temporary Internet Files\Content.IE5\R2PZJRP0\MC900432549[1]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483475" y="571500"/>
            <a:ext cx="1660525" cy="1660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>
                <a:latin typeface="Arial" charset="0"/>
              </a:rPr>
              <a:t>Программа </a:t>
            </a:r>
          </a:p>
        </p:txBody>
      </p:sp>
      <p:sp>
        <p:nvSpPr>
          <p:cNvPr id="65539" name="Rectangle 3"/>
          <p:cNvSpPr>
            <a:spLocks noGrp="1"/>
          </p:cNvSpPr>
          <p:nvPr>
            <p:ph type="body" idx="4294967295"/>
          </p:nvPr>
        </p:nvSpPr>
        <p:spPr>
          <a:xfrm>
            <a:off x="0" y="0"/>
            <a:ext cx="9144000" cy="6858000"/>
          </a:xfrm>
          <a:blipFill>
            <a:blip r:embed="rId2"/>
            <a:tile tx="0" ty="0" sx="100000" sy="100000" flip="none" algn="tl"/>
          </a:blipFill>
          <a:ln>
            <a:solidFill>
              <a:schemeClr val="tx2">
                <a:lumMod val="75000"/>
              </a:schemeClr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rtlCol="0" anchor="b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sz="2800" b="1" dirty="0" smtClean="0"/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 sz="2800" b="1" dirty="0"/>
          </a:p>
        </p:txBody>
      </p:sp>
      <p:pic>
        <p:nvPicPr>
          <p:cNvPr id="65540" name="Picture 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85786" y="2857496"/>
            <a:ext cx="3643338" cy="371475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3014" name="Picture 9" descr="C:\Users\Женя\AppData\Local\Microsoft\Windows\Temporary Internet Files\Content.IE5\R2PZJRP0\MC900432549[1]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000750" y="214313"/>
            <a:ext cx="2857500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3015" name="Rectangle 3"/>
          <p:cNvSpPr txBox="1">
            <a:spLocks/>
          </p:cNvSpPr>
          <p:nvPr/>
        </p:nvSpPr>
        <p:spPr bwMode="auto">
          <a:xfrm>
            <a:off x="642938" y="1643063"/>
            <a:ext cx="7408862" cy="3451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Font typeface="Symbol" pitchFamily="18" charset="2"/>
              <a:buNone/>
            </a:pPr>
            <a:endParaRPr lang="ru-RU" sz="3200" b="1">
              <a:latin typeface="Calibri" pitchFamily="34" charset="0"/>
            </a:endParaRPr>
          </a:p>
        </p:txBody>
      </p:sp>
      <p:sp>
        <p:nvSpPr>
          <p:cNvPr id="43016" name="Rectangle 3"/>
          <p:cNvSpPr txBox="1">
            <a:spLocks/>
          </p:cNvSpPr>
          <p:nvPr/>
        </p:nvSpPr>
        <p:spPr bwMode="auto">
          <a:xfrm>
            <a:off x="642938" y="1643063"/>
            <a:ext cx="7408862" cy="3451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Font typeface="Arial" charset="0"/>
              <a:buChar char="•"/>
            </a:pPr>
            <a:endParaRPr lang="ru-RU" sz="2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017" name="Rectangle 3"/>
          <p:cNvSpPr txBox="1">
            <a:spLocks/>
          </p:cNvSpPr>
          <p:nvPr/>
        </p:nvSpPr>
        <p:spPr bwMode="auto">
          <a:xfrm>
            <a:off x="0" y="1000125"/>
            <a:ext cx="7408863" cy="3451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1714500" lvl="3" indent="-342900">
              <a:spcBef>
                <a:spcPct val="20000"/>
              </a:spcBef>
              <a:buFont typeface="Arial" charset="0"/>
              <a:buChar char="•"/>
            </a:pPr>
            <a:endParaRPr lang="ru-RU" sz="2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018" name="Rectangle 3"/>
          <p:cNvSpPr txBox="1">
            <a:spLocks/>
          </p:cNvSpPr>
          <p:nvPr/>
        </p:nvSpPr>
        <p:spPr bwMode="auto">
          <a:xfrm>
            <a:off x="428625" y="1428750"/>
            <a:ext cx="7408863" cy="3451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</a:pPr>
            <a:r>
              <a:rPr lang="ru-RU" sz="200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43019" name="Rectangle 3"/>
          <p:cNvSpPr txBox="1">
            <a:spLocks/>
          </p:cNvSpPr>
          <p:nvPr/>
        </p:nvSpPr>
        <p:spPr bwMode="auto">
          <a:xfrm>
            <a:off x="0" y="1214438"/>
            <a:ext cx="7408863" cy="3451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Font typeface="Arial" charset="0"/>
              <a:buChar char="•"/>
            </a:pPr>
            <a:endParaRPr lang="ru-RU" sz="3200" b="1">
              <a:latin typeface="Calibri" pitchFamily="34" charset="0"/>
            </a:endParaRPr>
          </a:p>
        </p:txBody>
      </p:sp>
      <p:sp>
        <p:nvSpPr>
          <p:cNvPr id="43020" name="Rectangle 3"/>
          <p:cNvSpPr txBox="1">
            <a:spLocks/>
          </p:cNvSpPr>
          <p:nvPr/>
        </p:nvSpPr>
        <p:spPr bwMode="auto">
          <a:xfrm>
            <a:off x="0" y="-285750"/>
            <a:ext cx="7072313" cy="5429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</a:pPr>
            <a:endParaRPr lang="ru-RU"/>
          </a:p>
          <a:p>
            <a:pPr marL="342900" indent="-342900">
              <a:spcBef>
                <a:spcPct val="20000"/>
              </a:spcBef>
              <a:buFont typeface="Arial" charset="0"/>
              <a:buChar char="•"/>
            </a:pPr>
            <a:endParaRPr lang="ru-RU"/>
          </a:p>
          <a:p>
            <a:pPr marL="342900" indent="-342900">
              <a:spcBef>
                <a:spcPct val="20000"/>
              </a:spcBef>
              <a:buFont typeface="Arial" charset="0"/>
              <a:buChar char="•"/>
            </a:pPr>
            <a:endParaRPr lang="ru-RU"/>
          </a:p>
          <a:p>
            <a:pPr marL="342900" indent="-342900">
              <a:spcBef>
                <a:spcPct val="20000"/>
              </a:spcBef>
              <a:buFont typeface="Arial" charset="0"/>
              <a:buChar char="•"/>
            </a:pPr>
            <a:endParaRPr lang="ru-RU"/>
          </a:p>
        </p:txBody>
      </p:sp>
      <p:sp>
        <p:nvSpPr>
          <p:cNvPr id="43021" name="Rectangle 3"/>
          <p:cNvSpPr txBox="1">
            <a:spLocks/>
          </p:cNvSpPr>
          <p:nvPr/>
        </p:nvSpPr>
        <p:spPr bwMode="auto">
          <a:xfrm>
            <a:off x="214313" y="0"/>
            <a:ext cx="8424862" cy="597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</a:pPr>
            <a:endParaRPr lang="ru-RU" sz="2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022" name="Rectangle 3"/>
          <p:cNvSpPr txBox="1">
            <a:spLocks/>
          </p:cNvSpPr>
          <p:nvPr/>
        </p:nvSpPr>
        <p:spPr bwMode="auto">
          <a:xfrm>
            <a:off x="357188" y="285750"/>
            <a:ext cx="6572250" cy="5643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Font typeface="Arial" charset="0"/>
              <a:buChar char="•"/>
            </a:pPr>
            <a:endParaRPr lang="ru-RU" sz="3200">
              <a:latin typeface="Calibri" pitchFamily="34" charset="0"/>
            </a:endParaRPr>
          </a:p>
        </p:txBody>
      </p:sp>
      <p:sp>
        <p:nvSpPr>
          <p:cNvPr id="43023" name="Rectangle 3"/>
          <p:cNvSpPr txBox="1">
            <a:spLocks/>
          </p:cNvSpPr>
          <p:nvPr/>
        </p:nvSpPr>
        <p:spPr bwMode="auto">
          <a:xfrm>
            <a:off x="285750" y="214313"/>
            <a:ext cx="6143625" cy="5500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Font typeface="Arial" charset="0"/>
              <a:buChar char="•"/>
            </a:pPr>
            <a:endParaRPr lang="ru-RU" sz="2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024" name="Rectangle 3"/>
          <p:cNvSpPr txBox="1">
            <a:spLocks/>
          </p:cNvSpPr>
          <p:nvPr/>
        </p:nvSpPr>
        <p:spPr bwMode="auto">
          <a:xfrm>
            <a:off x="714375" y="1214438"/>
            <a:ext cx="7408863" cy="3451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Font typeface="Arial" charset="0"/>
              <a:buNone/>
            </a:pPr>
            <a:r>
              <a:rPr lang="ru-RU" sz="4000">
                <a:latin typeface="Times New Roman" pitchFamily="18" charset="0"/>
                <a:cs typeface="Times New Roman" pitchFamily="18" charset="0"/>
              </a:rPr>
              <a:t>       </a:t>
            </a:r>
          </a:p>
          <a:p>
            <a:pPr marL="342900" indent="-342900">
              <a:spcBef>
                <a:spcPct val="20000"/>
              </a:spcBef>
              <a:buFont typeface="Arial" charset="0"/>
              <a:buNone/>
            </a:pPr>
            <a:r>
              <a:rPr lang="ru-RU" sz="4000">
                <a:latin typeface="Times New Roman" pitchFamily="18" charset="0"/>
                <a:cs typeface="Times New Roman" pitchFamily="18" charset="0"/>
              </a:rPr>
              <a:t>        Спасибо за внимание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>
                <a:latin typeface="Arial" charset="0"/>
              </a:rPr>
              <a:t>Программа </a:t>
            </a:r>
          </a:p>
        </p:txBody>
      </p:sp>
      <p:sp>
        <p:nvSpPr>
          <p:cNvPr id="65539" name="Rectangle 3"/>
          <p:cNvSpPr>
            <a:spLocks noGrp="1"/>
          </p:cNvSpPr>
          <p:nvPr>
            <p:ph type="body" idx="4294967295"/>
          </p:nvPr>
        </p:nvSpPr>
        <p:spPr>
          <a:xfrm>
            <a:off x="0" y="0"/>
            <a:ext cx="9144000" cy="6858000"/>
          </a:xfrm>
          <a:blipFill>
            <a:blip r:embed="rId2"/>
            <a:tile tx="0" ty="0" sx="100000" sy="100000" flip="none" algn="tl"/>
          </a:blipFill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rtlCol="0">
            <a:normAutofit/>
          </a:bodyPr>
          <a:lstStyle/>
          <a:p>
            <a:pPr algn="ctr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 dirty="0">
              <a:latin typeface="Arial" charset="0"/>
            </a:endParaRPr>
          </a:p>
          <a:p>
            <a:pPr fontAlgn="auto">
              <a:spcAft>
                <a:spcPts val="0"/>
              </a:spcAft>
              <a:buFont typeface="Wingdings" pitchFamily="2" charset="2"/>
              <a:buChar char="Ø"/>
              <a:defRPr/>
            </a:pPr>
            <a:endParaRPr lang="ru-RU" sz="2800" dirty="0">
              <a:latin typeface="Arial" charset="0"/>
            </a:endParaRP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800" dirty="0" smtClean="0"/>
              <a:t>                      1.Пояснительная записка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800" dirty="0" smtClean="0"/>
              <a:t>                      2.Актуальность проблемы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800" dirty="0" smtClean="0"/>
              <a:t>                      3.Наш девиз.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800" dirty="0" smtClean="0"/>
              <a:t>                      4.Гимн.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800" dirty="0" smtClean="0"/>
              <a:t>                      5.Наша эмблема.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800" dirty="0" smtClean="0"/>
              <a:t>                      6. Цели и задачи  программы ЮИД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800" dirty="0" smtClean="0"/>
              <a:t>                      7. Ожидаемые результаты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" charset="0"/>
              </a:rPr>
              <a:t> </a:t>
            </a:r>
            <a:endParaRPr lang="ru-RU" dirty="0" smtClean="0">
              <a:latin typeface="Arial" charset="0"/>
            </a:endParaRPr>
          </a:p>
        </p:txBody>
      </p:sp>
      <p:pic>
        <p:nvPicPr>
          <p:cNvPr id="65540" name="Picture 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357950" y="3929066"/>
            <a:ext cx="2103437" cy="266382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388" name="Picture 9" descr="C:\Users\Женя\AppData\Local\Microsoft\Windows\Temporary Internet Files\Content.IE5\R2PZJRP0\MC900432549[1]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911975" y="0"/>
            <a:ext cx="2232025" cy="223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>
                <a:latin typeface="Arial" charset="0"/>
              </a:rPr>
              <a:t>Программа </a:t>
            </a:r>
          </a:p>
        </p:txBody>
      </p:sp>
      <p:sp>
        <p:nvSpPr>
          <p:cNvPr id="65539" name="Rectangle 3"/>
          <p:cNvSpPr>
            <a:spLocks noGrp="1"/>
          </p:cNvSpPr>
          <p:nvPr>
            <p:ph type="body" idx="4294967295"/>
          </p:nvPr>
        </p:nvSpPr>
        <p:spPr>
          <a:xfrm>
            <a:off x="0" y="0"/>
            <a:ext cx="9144000" cy="6858000"/>
          </a:xfrm>
          <a:blipFill>
            <a:blip r:embed="rId2"/>
            <a:tile tx="0" ty="0" sx="100000" sy="100000" flip="none" algn="tl"/>
          </a:blipFill>
          <a:ln/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rtlCol="0">
            <a:normAutofit/>
          </a:bodyPr>
          <a:lstStyle/>
          <a:p>
            <a:pPr algn="ctr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u="sng" dirty="0" smtClean="0">
                <a:latin typeface="Times New Roman" pitchFamily="18" charset="0"/>
                <a:cs typeface="Times New Roman" pitchFamily="18" charset="0"/>
              </a:rPr>
              <a:t>Пояснительная записка</a:t>
            </a:r>
            <a:endParaRPr lang="ru-RU" b="1" u="sng" dirty="0">
              <a:latin typeface="Times New Roman" pitchFamily="18" charset="0"/>
              <a:cs typeface="Times New Roman" pitchFamily="18" charset="0"/>
            </a:endParaRP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 практику дошкольных учреждений в настоящее время вошли программы по основам безопасности жизнедеятельности детей (ОБЖ), направленные на формирование у ребёнка навыков правильного поведения в нестандартных, а порой и опасных ситуациях на дороге, в транспорте.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 dirty="0" smtClean="0">
              <a:latin typeface="Arial" charset="0"/>
            </a:endParaRPr>
          </a:p>
        </p:txBody>
      </p:sp>
      <p:pic>
        <p:nvPicPr>
          <p:cNvPr id="65540" name="Picture 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14942" y="214290"/>
            <a:ext cx="1857388" cy="235222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414" name="Picture 9" descr="C:\Users\Женя\AppData\Local\Microsoft\Windows\Temporary Internet Files\Content.IE5\R2PZJRP0\MC900432549[1]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911975" y="4357688"/>
            <a:ext cx="2232025" cy="223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>
                <a:latin typeface="Arial" charset="0"/>
              </a:rPr>
              <a:t>Программа </a:t>
            </a:r>
          </a:p>
        </p:txBody>
      </p:sp>
      <p:sp>
        <p:nvSpPr>
          <p:cNvPr id="65539" name="Rectangle 3"/>
          <p:cNvSpPr>
            <a:spLocks noGrp="1"/>
          </p:cNvSpPr>
          <p:nvPr>
            <p:ph type="body" idx="4294967295"/>
          </p:nvPr>
        </p:nvSpPr>
        <p:spPr>
          <a:xfrm>
            <a:off x="0" y="0"/>
            <a:ext cx="9144000" cy="6858000"/>
          </a:xfrm>
          <a:blipFill>
            <a:blip r:embed="rId2"/>
            <a:tile tx="0" ty="0" sx="100000" sy="100000" flip="none" algn="tl"/>
          </a:blipFill>
          <a:ln/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rtlCol="0">
            <a:normAutofit/>
          </a:bodyPr>
          <a:lstStyle/>
          <a:p>
            <a:pPr algn="ctr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 dirty="0" smtClean="0">
              <a:latin typeface="Arial" charset="0"/>
            </a:endParaRPr>
          </a:p>
        </p:txBody>
      </p:sp>
      <p:pic>
        <p:nvPicPr>
          <p:cNvPr id="65540" name="Picture 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71538" y="3786190"/>
            <a:ext cx="2286016" cy="289504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438" name="Picture 9" descr="C:\Users\Женя\AppData\Local\Microsoft\Windows\Temporary Internet Files\Content.IE5\R2PZJRP0\MC900432549[1]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715000" y="214313"/>
            <a:ext cx="2232025" cy="223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 descr="IMG-20161115-WA0040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214282" y="214290"/>
            <a:ext cx="4392613" cy="352742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00B0F0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7" name="Picture 5" descr="IMG-20161115-WA0022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643438" y="3286124"/>
            <a:ext cx="4249737" cy="31877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00B0F0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>
                <a:latin typeface="Arial" charset="0"/>
              </a:rPr>
              <a:t>Программа </a:t>
            </a:r>
          </a:p>
        </p:txBody>
      </p:sp>
      <p:sp>
        <p:nvSpPr>
          <p:cNvPr id="65539" name="Rectangle 3"/>
          <p:cNvSpPr>
            <a:spLocks noGrp="1"/>
          </p:cNvSpPr>
          <p:nvPr>
            <p:ph type="body" idx="4294967295"/>
          </p:nvPr>
        </p:nvSpPr>
        <p:spPr>
          <a:xfrm>
            <a:off x="0" y="0"/>
            <a:ext cx="9144000" cy="6858000"/>
          </a:xfrm>
          <a:blipFill>
            <a:blip r:embed="rId2"/>
            <a:tile tx="0" ty="0" sx="100000" sy="100000" flip="none" algn="tl"/>
          </a:blipFill>
          <a:ln/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sz="2800" b="1" dirty="0" smtClean="0"/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sz="2800" b="1" dirty="0"/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sz="2800" b="1" dirty="0" smtClean="0"/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sz="2800" b="1" dirty="0"/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Рост количества машин на улицах городов  нашей страны, увеличение скорости их движения, плотности транспортных потоков, растущие пробки на дорогах являются одной из главных причин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дорожно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— транспортных происшествий. Никого не оставляет равнодушным неутешительные сводки о ДТП, где потерпевшими, к сожалению являются и дети. </a:t>
            </a:r>
          </a:p>
        </p:txBody>
      </p:sp>
      <p:pic>
        <p:nvPicPr>
          <p:cNvPr id="19461" name="Picture 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43313" y="4357688"/>
            <a:ext cx="1785937" cy="2262187"/>
          </a:xfrm>
          <a:prstGeom prst="rect">
            <a:avLst/>
          </a:prstGeom>
          <a:solidFill>
            <a:schemeClr val="tx2"/>
          </a:solidFill>
          <a:ln w="9525">
            <a:solidFill>
              <a:srgbClr val="00B050"/>
            </a:solidFill>
            <a:miter lim="800000"/>
            <a:headEnd/>
            <a:tailEnd/>
          </a:ln>
        </p:spPr>
      </p:pic>
      <p:pic>
        <p:nvPicPr>
          <p:cNvPr id="19462" name="Picture 9" descr="C:\Users\Женя\AppData\Local\Microsoft\Windows\Temporary Internet Files\Content.IE5\R2PZJRP0\MC900432549[1]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911975" y="0"/>
            <a:ext cx="2232025" cy="223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>
                <a:latin typeface="Arial" charset="0"/>
              </a:rPr>
              <a:t>Программа </a:t>
            </a:r>
          </a:p>
        </p:txBody>
      </p:sp>
      <p:sp>
        <p:nvSpPr>
          <p:cNvPr id="65539" name="Rectangle 3"/>
          <p:cNvSpPr>
            <a:spLocks noGrp="1"/>
          </p:cNvSpPr>
          <p:nvPr>
            <p:ph type="body" idx="4294967295"/>
          </p:nvPr>
        </p:nvSpPr>
        <p:spPr>
          <a:xfrm>
            <a:off x="0" y="0"/>
            <a:ext cx="9144000" cy="6858000"/>
          </a:xfrm>
          <a:blipFill>
            <a:blip r:embed="rId2"/>
            <a:tile tx="0" ty="0" sx="100000" sy="100000" flip="none" algn="tl"/>
          </a:blipFill>
          <a:ln/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sz="2800" b="1" dirty="0" smtClean="0"/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sz="2800" b="1" dirty="0"/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fontAlgn="auto">
              <a:lnSpc>
                <a:spcPct val="90000"/>
              </a:lnSpc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Поэтому обеспечение безопасности на дорогах становится всё более важной государственной задачей. Большую роль в решении этой проблемы имеет организация работы по предупреждению детского дорожно-транспортного травматизма в дошкольных учреждениях.</a:t>
            </a:r>
          </a:p>
          <a:p>
            <a:pPr fontAlgn="auto">
              <a:lnSpc>
                <a:spcPct val="90000"/>
              </a:lnSpc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Знакомить детей с правилами дорожного движения, формировать у них навыки правильного поведения на дороге необходимо с раннего возраста, так как знания, полученные в детстве, наиболее прочные; правила, усвоенные ребёнком, впоследствии становятся нормой поведения, а их соблюдение — потребностью человека.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sz="2800" b="1" dirty="0"/>
          </a:p>
        </p:txBody>
      </p:sp>
      <p:pic>
        <p:nvPicPr>
          <p:cNvPr id="20485" name="Picture 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00438" y="4857750"/>
            <a:ext cx="1579562" cy="2000250"/>
          </a:xfrm>
          <a:prstGeom prst="rect">
            <a:avLst/>
          </a:prstGeom>
          <a:solidFill>
            <a:schemeClr val="tx2"/>
          </a:solidFill>
          <a:ln w="9525">
            <a:solidFill>
              <a:srgbClr val="00B050"/>
            </a:solidFill>
            <a:miter lim="800000"/>
            <a:headEnd/>
            <a:tailEnd/>
          </a:ln>
        </p:spPr>
      </p:pic>
      <p:pic>
        <p:nvPicPr>
          <p:cNvPr id="20486" name="Picture 9" descr="C:\Users\Женя\AppData\Local\Microsoft\Windows\Temporary Internet Files\Content.IE5\R2PZJRP0\MC900432549[1]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643313" y="0"/>
            <a:ext cx="1500187" cy="1500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>
                <a:latin typeface="Arial" charset="0"/>
              </a:rPr>
              <a:t>Программа </a:t>
            </a:r>
          </a:p>
        </p:txBody>
      </p:sp>
      <p:sp>
        <p:nvSpPr>
          <p:cNvPr id="65539" name="Rectangle 3"/>
          <p:cNvSpPr>
            <a:spLocks noGrp="1"/>
          </p:cNvSpPr>
          <p:nvPr>
            <p:ph type="body" idx="4294967295"/>
          </p:nvPr>
        </p:nvSpPr>
        <p:spPr>
          <a:xfrm>
            <a:off x="0" y="0"/>
            <a:ext cx="9144000" cy="6858000"/>
          </a:xfrm>
          <a:blipFill>
            <a:blip r:embed="rId2"/>
            <a:tile tx="0" ty="0" sx="100000" sy="100000" flip="none" algn="tl"/>
          </a:blipFill>
          <a:ln/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sz="2800" b="1" dirty="0" smtClean="0"/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sz="2800" b="1" dirty="0"/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sz="2800" b="1" dirty="0"/>
          </a:p>
        </p:txBody>
      </p:sp>
      <p:pic>
        <p:nvPicPr>
          <p:cNvPr id="21509" name="Picture 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63" y="3929063"/>
            <a:ext cx="2071687" cy="2624137"/>
          </a:xfrm>
          <a:prstGeom prst="rect">
            <a:avLst/>
          </a:prstGeom>
          <a:solidFill>
            <a:schemeClr val="tx2"/>
          </a:solidFill>
          <a:ln w="9525">
            <a:solidFill>
              <a:srgbClr val="00B050"/>
            </a:solidFill>
            <a:miter lim="800000"/>
            <a:headEnd/>
            <a:tailEnd/>
          </a:ln>
        </p:spPr>
      </p:pic>
      <p:pic>
        <p:nvPicPr>
          <p:cNvPr id="21510" name="Picture 9" descr="C:\Users\Женя\AppData\Local\Microsoft\Windows\Temporary Internet Files\Content.IE5\R2PZJRP0\MC900432549[1]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929313" y="428625"/>
            <a:ext cx="2428875" cy="242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 descr="IMG_20161021_10544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>
          <a:xfrm>
            <a:off x="214282" y="428604"/>
            <a:ext cx="4464050" cy="3078163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00B0F0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7" name="Picture 3" descr="IMG_20161021_10570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786182" y="3643314"/>
            <a:ext cx="5113337" cy="2874963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00B0F0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139</TotalTime>
  <Words>642</Words>
  <Application>Microsoft Office PowerPoint</Application>
  <PresentationFormat>Экран (4:3)</PresentationFormat>
  <Paragraphs>145</Paragraphs>
  <Slides>30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Шаблон оформления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5" baseType="lpstr">
      <vt:lpstr>Calibri</vt:lpstr>
      <vt:lpstr>Arial</vt:lpstr>
      <vt:lpstr>Times New Roman</vt:lpstr>
      <vt:lpstr>Symbol</vt:lpstr>
      <vt:lpstr>Тема Office</vt:lpstr>
      <vt:lpstr>Программа </vt:lpstr>
      <vt:lpstr>Программа </vt:lpstr>
      <vt:lpstr>Программа </vt:lpstr>
      <vt:lpstr>Программа </vt:lpstr>
      <vt:lpstr>Программа </vt:lpstr>
      <vt:lpstr>Программа </vt:lpstr>
      <vt:lpstr>Программа </vt:lpstr>
      <vt:lpstr>Программа </vt:lpstr>
      <vt:lpstr>Программа </vt:lpstr>
      <vt:lpstr>Программа </vt:lpstr>
      <vt:lpstr>Программа </vt:lpstr>
      <vt:lpstr>Программа </vt:lpstr>
      <vt:lpstr>Программа </vt:lpstr>
      <vt:lpstr>Программа </vt:lpstr>
      <vt:lpstr>Программа </vt:lpstr>
      <vt:lpstr>Программа </vt:lpstr>
      <vt:lpstr>Программа </vt:lpstr>
      <vt:lpstr>Программа </vt:lpstr>
      <vt:lpstr>Программа </vt:lpstr>
      <vt:lpstr>Программа </vt:lpstr>
      <vt:lpstr>Программа </vt:lpstr>
      <vt:lpstr>Программа </vt:lpstr>
      <vt:lpstr>Программа </vt:lpstr>
      <vt:lpstr>Программа </vt:lpstr>
      <vt:lpstr>Программа </vt:lpstr>
      <vt:lpstr>Программа </vt:lpstr>
      <vt:lpstr>Программа </vt:lpstr>
      <vt:lpstr>Программа </vt:lpstr>
      <vt:lpstr>Программа </vt:lpstr>
      <vt:lpstr>Программа 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Программа</dc:title>
  <dc:creator>Admin</dc:creator>
  <cp:lastModifiedBy>1</cp:lastModifiedBy>
  <cp:revision>16</cp:revision>
  <dcterms:created xsi:type="dcterms:W3CDTF">2016-11-25T16:33:20Z</dcterms:created>
  <dcterms:modified xsi:type="dcterms:W3CDTF">2016-11-28T05:20:17Z</dcterms:modified>
</cp:coreProperties>
</file>